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70"/>
  </p:notesMasterIdLst>
  <p:handoutMasterIdLst>
    <p:handoutMasterId r:id="rId71"/>
  </p:handoutMasterIdLst>
  <p:sldIdLst>
    <p:sldId id="256" r:id="rId2"/>
    <p:sldId id="340" r:id="rId3"/>
    <p:sldId id="341" r:id="rId4"/>
    <p:sldId id="342" r:id="rId5"/>
    <p:sldId id="344" r:id="rId6"/>
    <p:sldId id="430" r:id="rId7"/>
    <p:sldId id="431" r:id="rId8"/>
    <p:sldId id="432" r:id="rId9"/>
    <p:sldId id="479" r:id="rId10"/>
    <p:sldId id="434" r:id="rId11"/>
    <p:sldId id="446" r:id="rId12"/>
    <p:sldId id="480" r:id="rId13"/>
    <p:sldId id="455" r:id="rId14"/>
    <p:sldId id="481" r:id="rId15"/>
    <p:sldId id="447" r:id="rId16"/>
    <p:sldId id="448" r:id="rId17"/>
    <p:sldId id="449" r:id="rId18"/>
    <p:sldId id="450" r:id="rId19"/>
    <p:sldId id="451" r:id="rId20"/>
    <p:sldId id="452" r:id="rId21"/>
    <p:sldId id="482" r:id="rId22"/>
    <p:sldId id="456" r:id="rId23"/>
    <p:sldId id="348" r:id="rId24"/>
    <p:sldId id="350" r:id="rId25"/>
    <p:sldId id="351" r:id="rId26"/>
    <p:sldId id="352" r:id="rId27"/>
    <p:sldId id="353" r:id="rId28"/>
    <p:sldId id="354" r:id="rId29"/>
    <p:sldId id="478" r:id="rId30"/>
    <p:sldId id="429" r:id="rId31"/>
    <p:sldId id="453" r:id="rId32"/>
    <p:sldId id="359" r:id="rId33"/>
    <p:sldId id="360" r:id="rId34"/>
    <p:sldId id="454" r:id="rId35"/>
    <p:sldId id="361" r:id="rId36"/>
    <p:sldId id="457" r:id="rId37"/>
    <p:sldId id="483" r:id="rId38"/>
    <p:sldId id="484" r:id="rId39"/>
    <p:sldId id="459" r:id="rId40"/>
    <p:sldId id="461" r:id="rId41"/>
    <p:sldId id="485" r:id="rId42"/>
    <p:sldId id="486" r:id="rId43"/>
    <p:sldId id="487" r:id="rId44"/>
    <p:sldId id="488" r:id="rId45"/>
    <p:sldId id="489" r:id="rId46"/>
    <p:sldId id="490" r:id="rId47"/>
    <p:sldId id="388" r:id="rId48"/>
    <p:sldId id="491" r:id="rId49"/>
    <p:sldId id="492" r:id="rId50"/>
    <p:sldId id="390" r:id="rId51"/>
    <p:sldId id="391" r:id="rId52"/>
    <p:sldId id="392" r:id="rId53"/>
    <p:sldId id="493" r:id="rId54"/>
    <p:sldId id="494" r:id="rId55"/>
    <p:sldId id="495" r:id="rId56"/>
    <p:sldId id="496" r:id="rId57"/>
    <p:sldId id="670" r:id="rId58"/>
    <p:sldId id="671" r:id="rId59"/>
    <p:sldId id="672" r:id="rId60"/>
    <p:sldId id="673" r:id="rId61"/>
    <p:sldId id="674" r:id="rId62"/>
    <p:sldId id="675" r:id="rId63"/>
    <p:sldId id="676" r:id="rId64"/>
    <p:sldId id="677" r:id="rId65"/>
    <p:sldId id="678" r:id="rId66"/>
    <p:sldId id="679" r:id="rId67"/>
    <p:sldId id="680" r:id="rId68"/>
    <p:sldId id="681" r:id="rId6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3" autoAdjust="0"/>
    <p:restoredTop sz="88302" autoAdjust="0"/>
  </p:normalViewPr>
  <p:slideViewPr>
    <p:cSldViewPr>
      <p:cViewPr varScale="1">
        <p:scale>
          <a:sx n="102" d="100"/>
          <a:sy n="102" d="100"/>
        </p:scale>
        <p:origin x="4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6.emf"/><Relationship Id="rId1" Type="http://schemas.openxmlformats.org/officeDocument/2006/relationships/image" Target="../media/image55.png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59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9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7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10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7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15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D74EF021-3440-0F4A-9CFD-E3E2802C1E76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So if you look at the  hierarchical category structure for, say, furniture.</a:t>
            </a:r>
          </a:p>
          <a:p>
            <a:pPr eaLnBrk="1" hangingPunct="1">
              <a:buFontTx/>
              <a:buChar char="•"/>
            </a:pPr>
            <a:endParaRPr lang="en-US" altLang="en-US">
              <a:latin typeface="Times New Roman" charset="0"/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At one end, have furniture, and at the other end, very specific types of furniture {read}.  </a:t>
            </a: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In between, in the middle level – e.g. chair, table, lamp – are basic-level categories </a:t>
            </a: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The other levels can be named too:</a:t>
            </a:r>
          </a:p>
          <a:p>
            <a:pPr lvl="1" eaLnBrk="1" hangingPunct="1">
              <a:buFontTx/>
              <a:buChar char="•"/>
            </a:pPr>
            <a:r>
              <a:rPr lang="en-US" altLang="en-US">
                <a:latin typeface="Times New Roman" charset="0"/>
                <a:ea typeface="ＭＳ Ｐゴシック" charset="-128"/>
              </a:rPr>
              <a:t>Superordinate –  the level above the basic-level category, contains basic level categories </a:t>
            </a:r>
          </a:p>
          <a:p>
            <a:pPr lvl="1" eaLnBrk="1" hangingPunct="1">
              <a:buFontTx/>
              <a:buChar char="•"/>
            </a:pPr>
            <a:r>
              <a:rPr lang="en-US" altLang="en-US">
                <a:latin typeface="Times New Roman" charset="0"/>
                <a:ea typeface="ＭＳ Ｐゴシック" charset="-128"/>
              </a:rPr>
              <a:t>Subordinate is the level below</a:t>
            </a:r>
          </a:p>
          <a:p>
            <a:pPr eaLnBrk="1" hangingPunct="1">
              <a:buFontTx/>
              <a:buChar char="•"/>
            </a:pPr>
            <a:endParaRPr lang="en-US" altLang="en-US">
              <a:latin typeface="Times New Roman" charset="0"/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But in what respects are these basic-level categories considered psychologically or cognitively basic? [next slide]</a:t>
            </a:r>
          </a:p>
        </p:txBody>
      </p:sp>
    </p:spTree>
    <p:extLst>
      <p:ext uri="{BB962C8B-B14F-4D97-AF65-F5344CB8AC3E}">
        <p14:creationId xmlns:p14="http://schemas.microsoft.com/office/powerpoint/2010/main" val="284784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See Law of Cosines (Cosine Rule) wikipedia page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6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58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8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9/7/18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ed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38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4.emf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3.e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3.emf"/><Relationship Id="rId3" Type="http://schemas.openxmlformats.org/officeDocument/2006/relationships/image" Target="../media/image54.tiff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1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package" Target="../embeddings/Microsoft_Excel_Worksheet1.xlsx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22.bin"/><Relationship Id="rId5" Type="http://schemas.openxmlformats.org/officeDocument/2006/relationships/package" Target="../embeddings/Microsoft_Excel_Worksheet2.xlsx"/><Relationship Id="rId10" Type="http://schemas.openxmlformats.org/officeDocument/2006/relationships/image" Target="../media/image57.emf"/><Relationship Id="rId4" Type="http://schemas.openxmlformats.org/officeDocument/2006/relationships/image" Target="../media/image55.png"/><Relationship Id="rId9" Type="http://schemas.openxmlformats.org/officeDocument/2006/relationships/oleObject" Target="../embeddings/oleObject2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23.bin"/><Relationship Id="rId7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5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emf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7.emf"/><Relationship Id="rId5" Type="http://schemas.openxmlformats.org/officeDocument/2006/relationships/package" Target="../embeddings/Microsoft_Excel_Worksheet8.xlsx"/><Relationship Id="rId4" Type="http://schemas.openxmlformats.org/officeDocument/2006/relationships/image" Target="../media/image6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1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Antonymy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37361"/>
            <a:ext cx="9144000" cy="4130039"/>
          </a:xfrm>
        </p:spPr>
        <p:txBody>
          <a:bodyPr>
            <a:noAutofit/>
          </a:bodyPr>
          <a:lstStyle/>
          <a:p>
            <a:r>
              <a:rPr lang="en-US" sz="2800" dirty="0"/>
              <a:t>Senses that are opposites with respect to one feature of meaning</a:t>
            </a:r>
          </a:p>
          <a:p>
            <a:r>
              <a:rPr lang="en-US" sz="2800" dirty="0"/>
              <a:t>Otherwise, they are very similar!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dark/light   short/long	fast/slow	rise/fall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sz="2800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2800" dirty="0"/>
              <a:t>define a binary opposition</a:t>
            </a:r>
          </a:p>
          <a:p>
            <a:pPr marL="800100" lvl="2" indent="0">
              <a:lnSpc>
                <a:spcPct val="70000"/>
              </a:lnSpc>
              <a:buNone/>
            </a:pPr>
            <a:r>
              <a:rPr lang="en-US" sz="2800" dirty="0"/>
              <a:t> or be at opposite ends of a scale</a:t>
            </a:r>
          </a:p>
          <a:p>
            <a:pPr lvl="2"/>
            <a:r>
              <a:rPr lang="en-US" sz="2400" dirty="0"/>
              <a:t> </a:t>
            </a:r>
            <a:r>
              <a:rPr lang="en-US" sz="2400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2800" dirty="0"/>
              <a:t>Be </a:t>
            </a:r>
            <a:r>
              <a:rPr lang="en-US" sz="2800" i="1" dirty="0" err="1"/>
              <a:t>reversives</a:t>
            </a:r>
            <a:r>
              <a:rPr lang="en-US" sz="2800" dirty="0"/>
              <a:t>:</a:t>
            </a:r>
          </a:p>
          <a:p>
            <a:pPr lvl="2"/>
            <a:r>
              <a:rPr lang="en-US" sz="2400" dirty="0">
                <a:latin typeface="Courier"/>
                <a:cs typeface="Courier"/>
              </a:rPr>
              <a:t> rise/fall, up/down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936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Words with similar meanings.  Not synonyms, but sharing some element of meaning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2400" dirty="0">
              <a:latin typeface="Courier"/>
              <a:cs typeface="Courier"/>
            </a:endParaRP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car, bicycle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cow, horse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5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3F85-09BA-164B-8C1A-C230ABE4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humans how similar 2 words 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688062"/>
              </p:ext>
            </p:extLst>
          </p:nvPr>
        </p:nvGraphicFramePr>
        <p:xfrm>
          <a:off x="1447800" y="1846262"/>
          <a:ext cx="6918325" cy="39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>
                  <a:extLst>
                    <a:ext uri="{9D8B030D-6E8A-4147-A177-3AD203B41FA5}">
                      <a16:colId xmlns:a16="http://schemas.microsoft.com/office/drawing/2014/main" val="406917263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21378641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92160975"/>
                    </a:ext>
                  </a:extLst>
                </a:gridCol>
              </a:tblGrid>
              <a:tr h="466990">
                <a:tc>
                  <a:txBody>
                    <a:bodyPr/>
                    <a:lstStyle/>
                    <a:p>
                      <a:r>
                        <a:rPr lang="en-US" sz="2400" dirty="0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92860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vanish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disappear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28773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obey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566929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impression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51455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bone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7757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modest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3346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agreement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DD254D-28BE-7E43-89B0-7BDDC061A516}"/>
              </a:ext>
            </a:extLst>
          </p:cNvPr>
          <p:cNvSpPr txBox="1"/>
          <p:nvPr/>
        </p:nvSpPr>
        <p:spPr>
          <a:xfrm>
            <a:off x="2514600" y="6248400"/>
            <a:ext cx="364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SimLex-999 dataset (Hill et al., 2015) </a:t>
            </a:r>
          </a:p>
        </p:txBody>
      </p:sp>
    </p:spTree>
    <p:extLst>
      <p:ext uri="{BB962C8B-B14F-4D97-AF65-F5344CB8AC3E}">
        <p14:creationId xmlns:p14="http://schemas.microsoft.com/office/powerpoint/2010/main" val="228214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780196"/>
          </a:xfrm>
        </p:spPr>
        <p:txBody>
          <a:bodyPr/>
          <a:lstStyle/>
          <a:p>
            <a:r>
              <a:rPr lang="en-US" dirty="0"/>
              <a:t>Relation: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Also called "word association"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Words be related in any way, perhaps via a semantic frame or field</a:t>
            </a:r>
            <a:endParaRPr lang="en-US" sz="3200" b="1" dirty="0"/>
          </a:p>
          <a:p>
            <a:pPr lvl="2">
              <a:lnSpc>
                <a:spcPct val="90000"/>
              </a:lnSpc>
            </a:pPr>
            <a:endParaRPr lang="en-US" sz="2800" dirty="0">
              <a:latin typeface="Courier"/>
              <a:cs typeface="Courier"/>
            </a:endParaRP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bicycle</a:t>
            </a:r>
            <a:r>
              <a:rPr lang="en-US" sz="2800" dirty="0"/>
              <a:t>:    </a:t>
            </a:r>
            <a:r>
              <a:rPr lang="en-US" sz="28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gasoline</a:t>
            </a:r>
            <a:r>
              <a:rPr lang="en-US" sz="2800" dirty="0"/>
              <a:t>:   </a:t>
            </a:r>
            <a:r>
              <a:rPr lang="en-US" sz="2800" b="1" dirty="0"/>
              <a:t>related</a:t>
            </a:r>
            <a:r>
              <a:rPr lang="en-US" sz="28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01039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B46D-E5D5-824F-B603-A61C517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Semantic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19E-6C4A-B147-A367-F9B7C4EE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863841" cy="455506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Words that </a:t>
            </a:r>
          </a:p>
          <a:p>
            <a:pPr lvl="1"/>
            <a:r>
              <a:rPr lang="en-US" sz="3200" dirty="0"/>
              <a:t>cover a particular semantic domain </a:t>
            </a:r>
          </a:p>
          <a:p>
            <a:pPr lvl="1"/>
            <a:r>
              <a:rPr lang="en-US" sz="3200" dirty="0"/>
              <a:t>bear structured relations with each other. </a:t>
            </a:r>
          </a:p>
          <a:p>
            <a:pPr lvl="1"/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hospitals</a:t>
            </a:r>
          </a:p>
          <a:p>
            <a:pPr marL="292608" lvl="1" indent="0">
              <a:buNone/>
            </a:pPr>
            <a:r>
              <a:rPr lang="en-US" sz="3200" i="1" dirty="0"/>
              <a:t>	surgeon</a:t>
            </a:r>
            <a:r>
              <a:rPr lang="en-US" sz="3200" dirty="0"/>
              <a:t>, </a:t>
            </a:r>
            <a:r>
              <a:rPr lang="en-US" sz="3200" i="1" dirty="0"/>
              <a:t>scalpel</a:t>
            </a:r>
            <a:r>
              <a:rPr lang="en-US" sz="3200" dirty="0"/>
              <a:t>, </a:t>
            </a:r>
            <a:r>
              <a:rPr lang="en-US" sz="3200" i="1" dirty="0"/>
              <a:t>nurse</a:t>
            </a:r>
            <a:r>
              <a:rPr lang="en-US" sz="3200" dirty="0"/>
              <a:t>, </a:t>
            </a:r>
            <a:r>
              <a:rPr lang="en-US" sz="3200" i="1" dirty="0" err="1"/>
              <a:t>anaesthetic</a:t>
            </a:r>
            <a:r>
              <a:rPr lang="en-US" sz="3200" dirty="0"/>
              <a:t>, </a:t>
            </a:r>
            <a:r>
              <a:rPr lang="en-US" sz="3200" i="1" dirty="0"/>
              <a:t>hospital</a:t>
            </a:r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restaurants</a:t>
            </a:r>
            <a:r>
              <a:rPr lang="en-US" sz="3200" dirty="0"/>
              <a:t> </a:t>
            </a:r>
          </a:p>
          <a:p>
            <a:pPr marL="292608" lvl="1" indent="0">
              <a:buNone/>
            </a:pPr>
            <a:r>
              <a:rPr lang="en-US" sz="3200" i="1" dirty="0"/>
              <a:t>	waiter</a:t>
            </a:r>
            <a:r>
              <a:rPr lang="en-US" sz="3200" dirty="0"/>
              <a:t>, </a:t>
            </a:r>
            <a:r>
              <a:rPr lang="en-US" sz="3200" i="1" dirty="0"/>
              <a:t>menu</a:t>
            </a:r>
            <a:r>
              <a:rPr lang="en-US" sz="3200" dirty="0"/>
              <a:t>, </a:t>
            </a:r>
            <a:r>
              <a:rPr lang="en-US" sz="3200" i="1" dirty="0"/>
              <a:t>plate</a:t>
            </a:r>
            <a:r>
              <a:rPr lang="en-US" sz="3200" dirty="0"/>
              <a:t>, </a:t>
            </a:r>
            <a:r>
              <a:rPr lang="en-US" sz="3200" i="1" dirty="0"/>
              <a:t>food</a:t>
            </a:r>
            <a:r>
              <a:rPr lang="en-US" sz="3200" dirty="0"/>
              <a:t>, </a:t>
            </a:r>
            <a:r>
              <a:rPr lang="en-US" sz="3200" i="1" dirty="0"/>
              <a:t>menu,</a:t>
            </a:r>
            <a:r>
              <a:rPr lang="en-US" sz="3200" dirty="0"/>
              <a:t> </a:t>
            </a:r>
            <a:r>
              <a:rPr lang="en-US" sz="3200" i="1" dirty="0"/>
              <a:t>chef</a:t>
            </a:r>
            <a:r>
              <a:rPr lang="en-US" sz="3200" dirty="0"/>
              <a:t>), </a:t>
            </a:r>
          </a:p>
          <a:p>
            <a:pPr marL="292608" lvl="1" indent="0">
              <a:buNone/>
            </a:pPr>
            <a:r>
              <a:rPr lang="en-US" sz="3200" b="1" dirty="0"/>
              <a:t>houses</a:t>
            </a:r>
          </a:p>
          <a:p>
            <a:pPr marL="292608" lvl="1" indent="0">
              <a:buNone/>
            </a:pPr>
            <a:r>
              <a:rPr lang="en-US" sz="3200" i="1" dirty="0"/>
              <a:t>	door</a:t>
            </a:r>
            <a:r>
              <a:rPr lang="en-US" sz="3200" dirty="0"/>
              <a:t>, </a:t>
            </a:r>
            <a:r>
              <a:rPr lang="en-US" sz="3200" i="1" dirty="0"/>
              <a:t>roof</a:t>
            </a:r>
            <a:r>
              <a:rPr lang="en-US" sz="3200" dirty="0"/>
              <a:t>, </a:t>
            </a:r>
            <a:r>
              <a:rPr lang="en-US" sz="3200" i="1" dirty="0"/>
              <a:t>kitchen</a:t>
            </a:r>
            <a:r>
              <a:rPr lang="en-US" sz="3200" dirty="0"/>
              <a:t>, </a:t>
            </a:r>
            <a:r>
              <a:rPr lang="en-US" sz="3200" i="1" dirty="0"/>
              <a:t>family</a:t>
            </a:r>
            <a:r>
              <a:rPr lang="en-US" sz="3200" dirty="0"/>
              <a:t>, </a:t>
            </a:r>
            <a:r>
              <a:rPr lang="en-US" sz="3200" i="1" dirty="0"/>
              <a:t>bed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Superordinate/ subordinate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One sense is a </a:t>
            </a:r>
            <a:r>
              <a:rPr lang="en-US" sz="2800" b="1" dirty="0">
                <a:solidFill>
                  <a:srgbClr val="0000FF"/>
                </a:solidFill>
              </a:rPr>
              <a:t>subordinate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of another if the first sense is more specific, denoting a subclass of the other</a:t>
            </a:r>
          </a:p>
          <a:p>
            <a:pPr lvl="1"/>
            <a:r>
              <a:rPr lang="en-US" sz="2400" i="1" dirty="0">
                <a:latin typeface="Calibri (Body)"/>
                <a:cs typeface="Calibri (Body)"/>
              </a:rPr>
              <a:t>car</a:t>
            </a:r>
            <a:r>
              <a:rPr lang="en-US" sz="2400" dirty="0"/>
              <a:t> is a subordinate of </a:t>
            </a:r>
            <a:r>
              <a:rPr lang="en-US" sz="2400" i="1" dirty="0"/>
              <a:t>vehicle</a:t>
            </a:r>
            <a:endParaRPr lang="en-US" sz="2400" dirty="0"/>
          </a:p>
          <a:p>
            <a:pPr lvl="1"/>
            <a:r>
              <a:rPr lang="en-US" sz="2400" i="1" dirty="0"/>
              <a:t>mango</a:t>
            </a:r>
            <a:r>
              <a:rPr lang="en-US" sz="2400" dirty="0"/>
              <a:t> is a subordinate of </a:t>
            </a:r>
            <a:r>
              <a:rPr lang="en-US" sz="2400" i="1" dirty="0"/>
              <a:t>fruit</a:t>
            </a:r>
          </a:p>
          <a:p>
            <a:pPr marL="0" indent="0">
              <a:buNone/>
            </a:pPr>
            <a:r>
              <a:rPr lang="en-US" sz="2800" dirty="0"/>
              <a:t>Conversely </a:t>
            </a:r>
            <a:r>
              <a:rPr lang="en-US" sz="2800" b="1" dirty="0">
                <a:solidFill>
                  <a:srgbClr val="0000FF"/>
                </a:solidFill>
              </a:rPr>
              <a:t>superordinate</a:t>
            </a:r>
            <a:endParaRPr lang="en-US" sz="2800" dirty="0"/>
          </a:p>
          <a:p>
            <a:pPr lvl="1"/>
            <a:r>
              <a:rPr lang="en-US" sz="2400" i="1" dirty="0"/>
              <a:t>vehicle</a:t>
            </a:r>
            <a:r>
              <a:rPr lang="en-US" sz="2400" dirty="0"/>
              <a:t> is a superordinate of </a:t>
            </a:r>
            <a:r>
              <a:rPr lang="en-US" sz="2400" i="1" dirty="0"/>
              <a:t>car</a:t>
            </a:r>
            <a:endParaRPr lang="en-US" sz="2400" dirty="0"/>
          </a:p>
          <a:p>
            <a:pPr lvl="1"/>
            <a:r>
              <a:rPr lang="en-US" sz="2400" i="1" dirty="0"/>
              <a:t>fruit</a:t>
            </a:r>
            <a:r>
              <a:rPr lang="en-US" sz="2400" dirty="0"/>
              <a:t> is a </a:t>
            </a:r>
            <a:r>
              <a:rPr lang="en-US" sz="2400" dirty="0" err="1"/>
              <a:t>subodinate</a:t>
            </a:r>
            <a:r>
              <a:rPr lang="en-US" sz="2400" dirty="0"/>
              <a:t> of </a:t>
            </a:r>
            <a:r>
              <a:rPr lang="en-US" sz="2400" i="1" dirty="0"/>
              <a:t>mango</a:t>
            </a:r>
            <a:endParaRPr lang="en-US" sz="2400" dirty="0"/>
          </a:p>
          <a:p>
            <a:endParaRPr lang="en-US" sz="1500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1219199" y="5638799"/>
          <a:ext cx="7010400" cy="966172"/>
        </p:xfrm>
        <a:graphic>
          <a:graphicData uri="http://schemas.openxmlformats.org/drawingml/2006/table">
            <a:tbl>
              <a:tblPr/>
              <a:tblGrid>
                <a:gridCol w="266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1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858" y="1063229"/>
            <a:ext cx="7617542" cy="857250"/>
          </a:xfrm>
        </p:spPr>
        <p:txBody>
          <a:bodyPr>
            <a:noAutofit/>
          </a:bodyPr>
          <a:lstStyle/>
          <a:p>
            <a:r>
              <a:rPr lang="en-US" sz="4400" dirty="0"/>
              <a:t>These levels are </a:t>
            </a:r>
            <a:r>
              <a:rPr lang="en-US" sz="4400"/>
              <a:t>not symmetric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90534" y="2109020"/>
            <a:ext cx="5829300" cy="3429000"/>
          </a:xfrm>
        </p:spPr>
        <p:txBody>
          <a:bodyPr>
            <a:normAutofit/>
          </a:bodyPr>
          <a:lstStyle/>
          <a:p>
            <a:r>
              <a:rPr lang="en-US" sz="3200" dirty="0"/>
              <a:t>One level of category is distinguished from the others</a:t>
            </a:r>
          </a:p>
          <a:p>
            <a:r>
              <a:rPr lang="en-US" sz="3200" dirty="0"/>
              <a:t>The "basic level"</a:t>
            </a:r>
          </a:p>
        </p:txBody>
      </p:sp>
    </p:spTree>
    <p:extLst>
      <p:ext uri="{BB962C8B-B14F-4D97-AF65-F5344CB8AC3E}">
        <p14:creationId xmlns:p14="http://schemas.microsoft.com/office/powerpoint/2010/main" val="55941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Name these items</a:t>
            </a:r>
          </a:p>
        </p:txBody>
      </p:sp>
      <p:pic>
        <p:nvPicPr>
          <p:cNvPr id="15257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9608" y="2245490"/>
            <a:ext cx="2442426" cy="153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1434" y="3794965"/>
            <a:ext cx="1974056" cy="197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4195" y="953595"/>
            <a:ext cx="2386805" cy="179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6826" y="3417746"/>
            <a:ext cx="2351274" cy="235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4094" y="2072438"/>
            <a:ext cx="2517763" cy="188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05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80582" y="1166531"/>
            <a:ext cx="8298611" cy="994475"/>
          </a:xfrm>
        </p:spPr>
        <p:txBody>
          <a:bodyPr>
            <a:normAutofit/>
          </a:bodyPr>
          <a:lstStyle/>
          <a:p>
            <a:pPr eaLnBrk="1" hangingPunct="1"/>
            <a:endParaRPr lang="en-US" altLang="en-US" sz="3600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312" y="929516"/>
            <a:ext cx="8458200" cy="5334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200" b="1" dirty="0">
                <a:solidFill>
                  <a:srgbClr val="A50021"/>
                </a:solidFill>
              </a:rPr>
              <a:t>Superordinate        Basic	           Subordinate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        chair		   office chair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               piano chair 					  	            rocking chair	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furniture	           lamp	         torchiere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	    desk lamp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 		            table 	   end table					  		      coffee table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 flipH="1">
            <a:off x="2059608" y="2743200"/>
            <a:ext cx="988392" cy="1333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 flipH="1" flipV="1">
            <a:off x="2133364" y="4076950"/>
            <a:ext cx="1348213" cy="134473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 flipH="1">
            <a:off x="2099505" y="407695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4051635" y="2398021"/>
            <a:ext cx="135650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4472067" y="407695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4354039" y="525780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4254851" y="4129680"/>
            <a:ext cx="1117122" cy="63284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3992137" y="2382662"/>
            <a:ext cx="1353179" cy="5424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4000508" y="2398021"/>
            <a:ext cx="1371465" cy="10848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4354039" y="5386056"/>
            <a:ext cx="1353179" cy="45203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421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of Interactional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2959" y="1845734"/>
            <a:ext cx="7543801" cy="4707466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Basic level things are “human-sized”</a:t>
            </a:r>
          </a:p>
          <a:p>
            <a:r>
              <a:rPr lang="en-US" sz="3600" dirty="0"/>
              <a:t>Consider chairs</a:t>
            </a:r>
          </a:p>
          <a:p>
            <a:pPr lvl="1"/>
            <a:r>
              <a:rPr lang="en-US" sz="3600" dirty="0"/>
              <a:t>We know how to interact with a chair (sitting)</a:t>
            </a:r>
          </a:p>
          <a:p>
            <a:pPr lvl="1"/>
            <a:r>
              <a:rPr lang="en-US" sz="3600" dirty="0"/>
              <a:t>Not so clear for superordinate categories like furniture</a:t>
            </a:r>
          </a:p>
          <a:p>
            <a:pPr lvl="2"/>
            <a:r>
              <a:rPr lang="en-US" sz="3200" dirty="0"/>
              <a:t>“Imagine a furniture without thinking of a bed/table/chair/specific basic-level category”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1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words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86000"/>
            <a:ext cx="7772400" cy="3733800"/>
          </a:xfrm>
        </p:spPr>
        <p:txBody>
          <a:bodyPr/>
          <a:lstStyle/>
          <a:p>
            <a:r>
              <a:rPr lang="en-US" sz="3200" dirty="0"/>
              <a:t>First thought: look in a dictionary</a:t>
            </a:r>
          </a:p>
          <a:p>
            <a:endParaRPr lang="en-US" sz="3200" dirty="0">
              <a:hlinkClick r:id="rId2"/>
            </a:endParaRPr>
          </a:p>
          <a:p>
            <a:r>
              <a:rPr lang="en-US" sz="3200" dirty="0">
                <a:hlinkClick r:id="rId2"/>
              </a:rPr>
              <a:t>http://www.oed.com/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4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/>
              <a:t>basic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Is the level of distinctive actions</a:t>
            </a:r>
          </a:p>
          <a:p>
            <a:r>
              <a:rPr lang="en-US" sz="3200" dirty="0"/>
              <a:t>Is the level which is learned earliest and at which things are first named</a:t>
            </a:r>
          </a:p>
          <a:p>
            <a:r>
              <a:rPr lang="en-US" sz="3200" dirty="0"/>
              <a:t>It is the level at which names are shortest and used most frequently</a:t>
            </a:r>
          </a:p>
        </p:txBody>
      </p:sp>
    </p:spTree>
    <p:extLst>
      <p:ext uri="{BB962C8B-B14F-4D97-AF65-F5344CB8AC3E}">
        <p14:creationId xmlns:p14="http://schemas.microsoft.com/office/powerpoint/2010/main" val="167700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6AD-E8AA-7441-9B5A-E80FE4F3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62CD6-C9E4-9A4D-A9C2-7F3B39DD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Words have </a:t>
            </a:r>
            <a:r>
              <a:rPr lang="en-US" sz="3600" b="1" dirty="0"/>
              <a:t>affective</a:t>
            </a:r>
            <a:r>
              <a:rPr lang="en-US" sz="3600" dirty="0"/>
              <a:t> meanings</a:t>
            </a:r>
          </a:p>
          <a:p>
            <a:r>
              <a:rPr lang="en-US" sz="3200" dirty="0"/>
              <a:t>positive connotations (</a:t>
            </a:r>
            <a:r>
              <a:rPr lang="en-US" sz="3200" i="1" dirty="0"/>
              <a:t>happy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connotations (</a:t>
            </a:r>
            <a:r>
              <a:rPr lang="en-US" sz="3200" i="1" dirty="0"/>
              <a:t>sad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positive evaluation (</a:t>
            </a:r>
            <a:r>
              <a:rPr lang="en-US" sz="3200" i="1" dirty="0"/>
              <a:t>great</a:t>
            </a:r>
            <a:r>
              <a:rPr lang="en-US" sz="3200" dirty="0"/>
              <a:t>, </a:t>
            </a:r>
            <a:r>
              <a:rPr lang="en-US" sz="3200" i="1" dirty="0"/>
              <a:t>love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evaluation (</a:t>
            </a:r>
            <a:r>
              <a:rPr lang="en-US" sz="3200" i="1" dirty="0"/>
              <a:t>terrible</a:t>
            </a:r>
            <a:r>
              <a:rPr lang="en-US" sz="3200" dirty="0"/>
              <a:t>, </a:t>
            </a:r>
            <a:r>
              <a:rPr lang="en-US" sz="3200" i="1" dirty="0"/>
              <a:t>hate</a:t>
            </a:r>
            <a:r>
              <a:rPr lang="en-US" sz="3200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3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r>
              <a:rPr lang="en-US" sz="2800" dirty="0"/>
              <a:t>Have relations with each other</a:t>
            </a:r>
          </a:p>
          <a:p>
            <a:pPr lvl="1"/>
            <a:r>
              <a:rPr lang="en-US" sz="2400" dirty="0"/>
              <a:t>Synonymy</a:t>
            </a:r>
          </a:p>
          <a:p>
            <a:pPr lvl="1"/>
            <a:r>
              <a:rPr lang="en-US" sz="2400" dirty="0" err="1"/>
              <a:t>Antonymy</a:t>
            </a:r>
            <a:endParaRPr lang="en-US" sz="2400" dirty="0"/>
          </a:p>
          <a:p>
            <a:pPr lvl="1"/>
            <a:r>
              <a:rPr lang="en-US" sz="2400" dirty="0"/>
              <a:t>Similarity</a:t>
            </a:r>
          </a:p>
          <a:p>
            <a:pPr lvl="1"/>
            <a:r>
              <a:rPr lang="en-US" sz="2400" dirty="0"/>
              <a:t>Relatedness</a:t>
            </a:r>
          </a:p>
          <a:p>
            <a:pPr lvl="1"/>
            <a:r>
              <a:rPr lang="en-US" sz="2400" dirty="0"/>
              <a:t>Superordinate/subordinate</a:t>
            </a:r>
          </a:p>
          <a:p>
            <a:pPr lvl="1"/>
            <a:r>
              <a:rPr lang="en-US" sz="2400" dirty="0"/>
              <a:t>Connotation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define a concept?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" y="274639"/>
            <a:ext cx="8658225" cy="52546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Classical (“Aristotelian”) Theory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0037" y="1042988"/>
            <a:ext cx="8920163" cy="59674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300" dirty="0"/>
              <a:t>The meaning of a word: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a concept defined by </a:t>
            </a:r>
            <a:r>
              <a:rPr lang="en-US" sz="2300" b="1" dirty="0">
                <a:solidFill>
                  <a:srgbClr val="FF0000"/>
                </a:solidFill>
              </a:rPr>
              <a:t>necessary</a:t>
            </a:r>
            <a:r>
              <a:rPr lang="en-US" sz="2300" dirty="0">
                <a:solidFill>
                  <a:srgbClr val="FF0000"/>
                </a:solidFill>
              </a:rPr>
              <a:t> and </a:t>
            </a:r>
            <a:r>
              <a:rPr lang="en-US" sz="2300" b="1" dirty="0">
                <a:solidFill>
                  <a:srgbClr val="FF0000"/>
                </a:solidFill>
              </a:rPr>
              <a:t>sufficient</a:t>
            </a:r>
            <a:r>
              <a:rPr lang="en-US" sz="2300" dirty="0">
                <a:solidFill>
                  <a:srgbClr val="FF0000"/>
                </a:solidFill>
              </a:rPr>
              <a:t> conditions</a:t>
            </a:r>
          </a:p>
          <a:p>
            <a:r>
              <a:rPr lang="en-US" sz="2300" dirty="0"/>
              <a:t>A </a:t>
            </a:r>
            <a:r>
              <a:rPr lang="en-US" sz="2300" b="1" dirty="0"/>
              <a:t>necessary</a:t>
            </a:r>
            <a:r>
              <a:rPr lang="en-US" sz="2300" dirty="0"/>
              <a:t> condition for being an X is a condition C that X must satisfy in order for it to be an X.</a:t>
            </a:r>
          </a:p>
          <a:p>
            <a:pPr lvl="2"/>
            <a:r>
              <a:rPr lang="en-US" sz="2000" dirty="0"/>
              <a:t>If not C, then not X</a:t>
            </a:r>
          </a:p>
          <a:p>
            <a:pPr lvl="2"/>
            <a:r>
              <a:rPr lang="en-US" sz="2000" dirty="0"/>
              <a:t>”Having four sides” is necessary to be a square.</a:t>
            </a:r>
          </a:p>
          <a:p>
            <a:r>
              <a:rPr lang="en-US" sz="2300" dirty="0"/>
              <a:t>A </a:t>
            </a:r>
            <a:r>
              <a:rPr lang="en-US" sz="2300" b="1" dirty="0"/>
              <a:t>sufficient</a:t>
            </a:r>
            <a:r>
              <a:rPr lang="en-US" sz="2300" dirty="0"/>
              <a:t> condition for being an X is condition such that if something satisfies condition C, then it must be an X.</a:t>
            </a:r>
          </a:p>
          <a:p>
            <a:pPr lvl="2"/>
            <a:r>
              <a:rPr lang="en-US" sz="2000" dirty="0"/>
              <a:t>If and only if C, then X</a:t>
            </a:r>
          </a:p>
          <a:p>
            <a:pPr lvl="2"/>
            <a:r>
              <a:rPr lang="en-US" sz="2000" dirty="0"/>
              <a:t>The following necessary conditions, jointly, are sufficient to be a square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has (exactly) four sides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straight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is a closed figure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lies in a plane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equal in length to each of the others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interior angles is equal to the others (right angles)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the sides of x are joined at their ends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50991" y="5177471"/>
            <a:ext cx="1007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from </a:t>
            </a:r>
            <a:r>
              <a:rPr lang="en-US" dirty="0"/>
              <a:t>Norman Swartz, SFU</a:t>
            </a:r>
          </a:p>
        </p:txBody>
      </p:sp>
    </p:spTree>
    <p:extLst>
      <p:ext uri="{BB962C8B-B14F-4D97-AF65-F5344CB8AC3E}">
        <p14:creationId xmlns:p14="http://schemas.microsoft.com/office/powerpoint/2010/main" val="1429781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382000" cy="1257912"/>
          </a:xfrm>
        </p:spPr>
        <p:txBody>
          <a:bodyPr>
            <a:normAutofit/>
          </a:bodyPr>
          <a:lstStyle/>
          <a:p>
            <a:r>
              <a:rPr lang="en-US" sz="4000" dirty="0"/>
              <a:t>Problem 1: The features are complex and may be context-dependent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William </a:t>
            </a:r>
            <a:r>
              <a:rPr lang="en-US" sz="3200" dirty="0" err="1"/>
              <a:t>Labov</a:t>
            </a:r>
            <a:r>
              <a:rPr lang="en-US" sz="3200" dirty="0"/>
              <a:t>. 1975</a:t>
            </a:r>
          </a:p>
          <a:p>
            <a:endParaRPr lang="en-US" sz="3200" dirty="0"/>
          </a:p>
          <a:p>
            <a:r>
              <a:rPr lang="en-US" sz="3200" dirty="0"/>
              <a:t>What are these?</a:t>
            </a:r>
          </a:p>
          <a:p>
            <a:r>
              <a:rPr lang="en-US" sz="3200" dirty="0"/>
              <a:t>Cup or bowl?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37035"/>
            <a:ext cx="4028358" cy="5620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" y="4856560"/>
            <a:ext cx="2001439" cy="20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6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0" y="274639"/>
            <a:ext cx="8052619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complex features of the object (diameter,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2" y="1143000"/>
            <a:ext cx="8833399" cy="5714999"/>
          </a:xfrm>
        </p:spPr>
      </p:pic>
    </p:spTree>
    <p:extLst>
      <p:ext uri="{BB962C8B-B14F-4D97-AF65-F5344CB8AC3E}">
        <p14:creationId xmlns:p14="http://schemas.microsoft.com/office/powerpoint/2010/main" val="993625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0" y="274639"/>
            <a:ext cx="8472388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the context! (If there is food in it, it’s a bowl)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78" y="1284458"/>
            <a:ext cx="8804722" cy="5696445"/>
          </a:xfrm>
        </p:spPr>
      </p:pic>
    </p:spTree>
    <p:extLst>
      <p:ext uri="{BB962C8B-B14F-4D97-AF65-F5344CB8AC3E}">
        <p14:creationId xmlns:p14="http://schemas.microsoft.com/office/powerpoint/2010/main" val="1036653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 err="1"/>
              <a:t>Labov’s</a:t>
            </a:r>
            <a:r>
              <a:rPr lang="en-US" dirty="0"/>
              <a:t> definition of cup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" y="1828800"/>
            <a:ext cx="8796180" cy="4410074"/>
          </a:xfrm>
        </p:spPr>
      </p:pic>
    </p:spTree>
    <p:extLst>
      <p:ext uri="{BB962C8B-B14F-4D97-AF65-F5344CB8AC3E}">
        <p14:creationId xmlns:p14="http://schemas.microsoft.com/office/powerpoint/2010/main" val="50572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Ludwig Wittgenstein (1889-1951)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4029075" cy="4038600"/>
          </a:xfrm>
        </p:spPr>
        <p:txBody>
          <a:bodyPr/>
          <a:lstStyle/>
          <a:p>
            <a:r>
              <a:rPr lang="en-US" sz="3200" dirty="0"/>
              <a:t>Philosopher of language</a:t>
            </a:r>
          </a:p>
          <a:p>
            <a:r>
              <a:rPr lang="en-US" sz="3200" dirty="0"/>
              <a:t>In his late years, a proponent of studying “ordinary language</a:t>
            </a:r>
            <a:r>
              <a:rPr lang="en-US" dirty="0"/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82" y="1447800"/>
            <a:ext cx="3563938" cy="52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6" y="184515"/>
            <a:ext cx="8301744" cy="721741"/>
          </a:xfrm>
        </p:spPr>
        <p:txBody>
          <a:bodyPr>
            <a:normAutofit fontScale="90000"/>
          </a:bodyPr>
          <a:lstStyle/>
          <a:p>
            <a:r>
              <a:rPr lang="en-US" dirty="0"/>
              <a:t>Words, Lemmas, Senses</a:t>
            </a:r>
            <a:r>
              <a:rPr lang="en-US"/>
              <a:t>, Definitions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1499935"/>
            <a:ext cx="4239017" cy="299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4678882"/>
            <a:ext cx="3920169" cy="196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018974"/>
            <a:ext cx="4798580" cy="24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686184"/>
            <a:ext cx="4498542" cy="1884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9989" y="948839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432FF"/>
                </a:solidFill>
              </a:rPr>
              <a:t>sense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14297" y="3068408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645458" y="2018974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4668" y="4783212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683554" y="2614297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5612" y="6121480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2837" y="996380"/>
            <a:ext cx="3031723" cy="860994"/>
            <a:chOff x="42837" y="996380"/>
            <a:chExt cx="3031723" cy="860994"/>
          </a:xfrm>
        </p:grpSpPr>
        <p:sp>
          <p:nvSpPr>
            <p:cNvPr id="8" name="Freeform 7"/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6652" y="996380"/>
              <a:ext cx="1487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432FF"/>
                  </a:solidFill>
                </a:rPr>
                <a:t>lemma</a:t>
              </a:r>
              <a:endParaRPr 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18" name="Straight Arrow Connector 17"/>
            <p:cNvCxnSpPr>
              <a:endCxn id="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endCxn id="13" idx="0"/>
          </p:cNvCxnSpPr>
          <p:nvPr/>
        </p:nvCxnSpPr>
        <p:spPr>
          <a:xfrm>
            <a:off x="4402889" y="1435533"/>
            <a:ext cx="328294" cy="586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94686" y="1427714"/>
            <a:ext cx="4069146" cy="164863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66001" y="1455469"/>
            <a:ext cx="4059735" cy="332774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5"/>
          </p:cNvCxnSpPr>
          <p:nvPr/>
        </p:nvCxnSpPr>
        <p:spPr>
          <a:xfrm flipH="1">
            <a:off x="271350" y="1442740"/>
            <a:ext cx="4179445" cy="4682152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>
            <a:off x="4382480" y="1455469"/>
            <a:ext cx="301074" cy="11622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66497" y="971566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definition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09097" y="1595170"/>
            <a:ext cx="244104" cy="42380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90600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Wittgenstein (1945)</a:t>
            </a:r>
            <a:br>
              <a:rPr lang="en-US" dirty="0"/>
            </a:br>
            <a:r>
              <a:rPr lang="en-US" i="1" dirty="0"/>
              <a:t>Philosophical</a:t>
            </a:r>
            <a:br>
              <a:rPr lang="en-US" i="1" dirty="0"/>
            </a:br>
            <a:r>
              <a:rPr lang="en-US" i="1" dirty="0"/>
              <a:t>Investigations.</a:t>
            </a:r>
            <a:br>
              <a:rPr lang="en-US" dirty="0"/>
            </a:br>
            <a:r>
              <a:rPr lang="en-US" dirty="0"/>
              <a:t>Paragraphs 66,67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86604"/>
            <a:ext cx="3972242" cy="6620403"/>
          </a:xfrm>
        </p:spPr>
      </p:pic>
    </p:spTree>
    <p:extLst>
      <p:ext uri="{BB962C8B-B14F-4D97-AF65-F5344CB8AC3E}">
        <p14:creationId xmlns:p14="http://schemas.microsoft.com/office/powerpoint/2010/main" val="470745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5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06" y="286605"/>
            <a:ext cx="8898194" cy="1084995"/>
          </a:xfrm>
        </p:spPr>
        <p:txBody>
          <a:bodyPr>
            <a:normAutofit fontScale="90000"/>
          </a:bodyPr>
          <a:lstStyle/>
          <a:p>
            <a:r>
              <a:rPr lang="en-US" dirty="0"/>
              <a:t>Wittgenstein’s thought experiment on "What is a game”: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8206" y="1447800"/>
            <a:ext cx="8583562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PI #66: </a:t>
            </a:r>
          </a:p>
          <a:p>
            <a:pPr marL="319088" lvl="1" indent="0">
              <a:buNone/>
            </a:pPr>
            <a:r>
              <a:rPr lang="en-US" sz="2800" dirty="0"/>
              <a:t>”Don’t say “there must be something common, or they would not be called `games’”—but </a:t>
            </a:r>
            <a:r>
              <a:rPr lang="en-US" sz="2800" i="1" dirty="0"/>
              <a:t>look and see </a:t>
            </a:r>
            <a:r>
              <a:rPr lang="en-US" sz="2800" dirty="0"/>
              <a:t>whether there is anything common to all”</a:t>
            </a:r>
          </a:p>
          <a:p>
            <a:pPr marL="319088" lvl="1" indent="0">
              <a:buNone/>
            </a:pPr>
            <a:endParaRPr lang="en-US" sz="1800" dirty="0"/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it amusing?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competition?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long-term strategy?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skill required?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Must luck play a role?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Are there cards?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a ball?</a:t>
            </a:r>
          </a:p>
        </p:txBody>
      </p:sp>
    </p:spTree>
    <p:extLst>
      <p:ext uri="{BB962C8B-B14F-4D97-AF65-F5344CB8AC3E}">
        <p14:creationId xmlns:p14="http://schemas.microsoft.com/office/powerpoint/2010/main" val="651968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Resemblance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728662" y="2262188"/>
          <a:ext cx="777240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BCD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50374" y="4365523"/>
            <a:ext cx="73506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“each item has at least one, and probably several, elements in common with one or more items, but no, or few, elements are common to all items”   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Rosch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Mervis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617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 a radically different approach?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8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Ludwig Wittgenstein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09800"/>
            <a:ext cx="7772400" cy="380999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PI #43: </a:t>
            </a:r>
          </a:p>
          <a:p>
            <a:pPr marL="319088" lvl="1" indent="0">
              <a:buNone/>
            </a:pPr>
            <a:r>
              <a:rPr lang="en-US" sz="3600" dirty="0"/>
              <a:t>"The meaning of a word is its use in the language"</a:t>
            </a:r>
          </a:p>
        </p:txBody>
      </p:sp>
    </p:spTree>
    <p:extLst>
      <p:ext uri="{BB962C8B-B14F-4D97-AF65-F5344CB8AC3E}">
        <p14:creationId xmlns:p14="http://schemas.microsoft.com/office/powerpoint/2010/main" val="184336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define words by their usages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 particular, words are defined by their environments (the words around them)</a:t>
            </a:r>
          </a:p>
          <a:p>
            <a:endParaRPr lang="en-US" sz="3200" dirty="0"/>
          </a:p>
          <a:p>
            <a:r>
              <a:rPr lang="en-US" sz="3200" dirty="0" err="1"/>
              <a:t>Zellig</a:t>
            </a:r>
            <a:r>
              <a:rPr lang="en-US" sz="3200" dirty="0"/>
              <a:t> Harris (1954): </a:t>
            </a:r>
            <a:r>
              <a:rPr lang="en-US" sz="3200" b="1" dirty="0"/>
              <a:t>If A and B have almost identical environments we say that they are synonyms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9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927F-2600-7A4D-B368-5069E69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ongchoi</a:t>
            </a:r>
            <a:r>
              <a:rPr lang="en-US" dirty="0"/>
              <a:t>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7E7B-DC19-F34F-9290-2382F44E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31266"/>
          </a:xfrm>
        </p:spPr>
        <p:txBody>
          <a:bodyPr>
            <a:normAutofit lnSpcReduction="10000"/>
          </a:bodyPr>
          <a:lstStyle/>
          <a:p>
            <a:pPr marL="123825" indent="0">
              <a:buNone/>
            </a:pPr>
            <a:r>
              <a:rPr lang="en-US" sz="2800" dirty="0"/>
              <a:t>Suppose you see these sentences: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delicious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. 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superb </a:t>
            </a:r>
            <a:r>
              <a:rPr lang="en-US" sz="2400" b="1" dirty="0"/>
              <a:t>over rice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</a:t>
            </a:r>
            <a:r>
              <a:rPr lang="en-US" sz="2400" b="1" dirty="0"/>
              <a:t>leaves</a:t>
            </a:r>
            <a:r>
              <a:rPr lang="en-US" sz="2400" dirty="0"/>
              <a:t> with salty sauces</a:t>
            </a:r>
          </a:p>
          <a:p>
            <a:r>
              <a:rPr lang="en-US" sz="2800" dirty="0"/>
              <a:t>And you've also seen these: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…spinach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 </a:t>
            </a:r>
            <a:r>
              <a:rPr lang="en-US" sz="2400" b="1" dirty="0"/>
              <a:t>over rice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Chard stems and </a:t>
            </a:r>
            <a:r>
              <a:rPr lang="en-US" sz="2400" b="1" dirty="0"/>
              <a:t>leaves</a:t>
            </a:r>
            <a:r>
              <a:rPr lang="en-US" sz="2400" dirty="0"/>
              <a:t> are </a:t>
            </a:r>
            <a:r>
              <a:rPr lang="en-US" sz="2400" b="1" dirty="0"/>
              <a:t>delicious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Collard greens and other </a:t>
            </a:r>
            <a:r>
              <a:rPr lang="en-US" sz="2400" b="1" dirty="0"/>
              <a:t>salty</a:t>
            </a:r>
            <a:r>
              <a:rPr lang="en-US" sz="2400" dirty="0"/>
              <a:t> leafy greens</a:t>
            </a:r>
          </a:p>
          <a:p>
            <a:r>
              <a:rPr lang="en-US" sz="2800" dirty="0"/>
              <a:t>Conclusion:</a:t>
            </a:r>
          </a:p>
          <a:p>
            <a:pPr lvl="1"/>
            <a:r>
              <a:rPr lang="en-US" sz="2400" dirty="0" err="1"/>
              <a:t>Ongchoi</a:t>
            </a:r>
            <a:r>
              <a:rPr lang="en-US" sz="2400" dirty="0"/>
              <a:t> is a leafy green like spinach, chard, or collard greens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BC9D-C67D-D74D-AC6B-B7F1F9CA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Ong </a:t>
            </a:r>
            <a:r>
              <a:rPr lang="en-US" dirty="0" err="1"/>
              <a:t>choi</a:t>
            </a:r>
            <a:r>
              <a:rPr lang="en-US" dirty="0"/>
              <a:t>: </a:t>
            </a:r>
            <a:r>
              <a:rPr lang="en-US" i="1" dirty="0"/>
              <a:t>Ipomoea </a:t>
            </a:r>
            <a:r>
              <a:rPr lang="en-US" i="1" dirty="0" err="1"/>
              <a:t>aquatica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"Water Spinach"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3B201-95EA-D042-8357-5FC3688E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37361"/>
            <a:ext cx="5680075" cy="47211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12895-FB05-3C42-AE96-C867F6A157DF}"/>
              </a:ext>
            </a:extLst>
          </p:cNvPr>
          <p:cNvSpPr txBox="1"/>
          <p:nvPr/>
        </p:nvSpPr>
        <p:spPr>
          <a:xfrm>
            <a:off x="4584422" y="6462638"/>
            <a:ext cx="3223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Yamaguchi, Wikimedia Commons, public domain</a:t>
            </a:r>
          </a:p>
        </p:txBody>
      </p:sp>
    </p:spTree>
    <p:extLst>
      <p:ext uri="{BB962C8B-B14F-4D97-AF65-F5344CB8AC3E}">
        <p14:creationId xmlns:p14="http://schemas.microsoft.com/office/powerpoint/2010/main" val="183872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0" y="3481208"/>
            <a:ext cx="6294121" cy="3393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760330" y="3481208"/>
            <a:ext cx="6477000" cy="342900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>
            <a:normAutofit fontScale="90000"/>
          </a:bodyPr>
          <a:lstStyle/>
          <a:p>
            <a:r>
              <a:rPr lang="en-US" dirty="0"/>
              <a:t>We'll build a new model of meaning focusing on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52600"/>
            <a:ext cx="7940041" cy="4953000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</a:t>
            </a:r>
          </a:p>
          <a:p>
            <a:pPr lvl="1"/>
            <a:r>
              <a:rPr lang="en-US" sz="3000" dirty="0"/>
              <a:t>Not just "word" or word45.</a:t>
            </a:r>
          </a:p>
          <a:p>
            <a:r>
              <a:rPr lang="en-US" sz="3200" dirty="0"/>
              <a:t>Similar words are "nearby in space"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Sense 1: spice from pepper plant</a:t>
            </a:r>
          </a:p>
          <a:p>
            <a:pPr marL="0" indent="0">
              <a:buNone/>
            </a:pPr>
            <a:r>
              <a:rPr lang="en-US" sz="3200" dirty="0"/>
              <a:t>Sense 2: the pepper plant itself</a:t>
            </a:r>
          </a:p>
          <a:p>
            <a:pPr marL="0" indent="0">
              <a:buNone/>
            </a:pPr>
            <a:r>
              <a:rPr lang="en-US" sz="3200" dirty="0"/>
              <a:t>Sense 3: another similar plant (Jamaican pepper)</a:t>
            </a:r>
          </a:p>
          <a:p>
            <a:pPr marL="0" indent="0">
              <a:buNone/>
            </a:pPr>
            <a:r>
              <a:rPr lang="en-US" sz="3200" dirty="0"/>
              <a:t>Sense 4: another plant with peppercorns (California pepper)</a:t>
            </a:r>
          </a:p>
          <a:p>
            <a:pPr marL="0" indent="0">
              <a:buNone/>
            </a:pPr>
            <a:r>
              <a:rPr lang="en-US" sz="3200" dirty="0"/>
              <a:t>Sense 5: </a:t>
            </a:r>
            <a:r>
              <a:rPr lang="en-US" sz="3200" i="1" dirty="0"/>
              <a:t>capsicum</a:t>
            </a:r>
            <a:r>
              <a:rPr lang="en-US" sz="3200" dirty="0"/>
              <a:t> (i.e. chili, paprika, bell pepper,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459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940041" cy="4648200"/>
          </a:xfrm>
        </p:spPr>
        <p:txBody>
          <a:bodyPr>
            <a:normAutofit/>
          </a:bodyPr>
          <a:lstStyle/>
          <a:p>
            <a:r>
              <a:rPr lang="en-US" sz="3200" dirty="0"/>
              <a:t>Called an "embedding" because it's embedded into a space</a:t>
            </a:r>
          </a:p>
          <a:p>
            <a:r>
              <a:rPr lang="en-US" sz="3200" dirty="0"/>
              <a:t>The standard way to represent meaning in NLP</a:t>
            </a:r>
          </a:p>
          <a:p>
            <a:r>
              <a:rPr lang="en-US" sz="3200" dirty="0"/>
              <a:t>Fine-grained model of meaning for similarity </a:t>
            </a:r>
          </a:p>
          <a:p>
            <a:pPr lvl="1"/>
            <a:r>
              <a:rPr lang="en-US" sz="2800" dirty="0"/>
              <a:t>NLP tasks like sentiment analysis</a:t>
            </a:r>
          </a:p>
          <a:p>
            <a:pPr lvl="2"/>
            <a:r>
              <a:rPr lang="en-US" sz="2400" dirty="0"/>
              <a:t>With words,  requires </a:t>
            </a:r>
            <a:r>
              <a:rPr lang="en-US" sz="2400" b="1" dirty="0"/>
              <a:t>same</a:t>
            </a:r>
            <a:r>
              <a:rPr lang="en-US" sz="2400" dirty="0"/>
              <a:t> word to be in training and test</a:t>
            </a:r>
          </a:p>
          <a:p>
            <a:pPr lvl="2"/>
            <a:r>
              <a:rPr lang="en-US" sz="2400" dirty="0"/>
              <a:t>With embeddings: ok if </a:t>
            </a:r>
            <a:r>
              <a:rPr lang="en-US" sz="2400" b="1" dirty="0"/>
              <a:t>similar</a:t>
            </a:r>
            <a:r>
              <a:rPr lang="en-US" sz="2400" dirty="0"/>
              <a:t> words occurred!!! </a:t>
            </a:r>
          </a:p>
          <a:p>
            <a:pPr lvl="1"/>
            <a:r>
              <a:rPr lang="en-US" sz="2800" dirty="0"/>
              <a:t>Question answering, conversational agents,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E4-92B8-FD4A-9CFC-7E5F7989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We'll introduce 2 kinds of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C9F9A-F83A-1845-89F9-1002B5D6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Tf-idf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sz="2400" dirty="0"/>
              <a:t>A common baseline model</a:t>
            </a:r>
          </a:p>
          <a:p>
            <a:pPr lvl="1"/>
            <a:r>
              <a:rPr lang="en-US" sz="2400" dirty="0"/>
              <a:t>Sparse vectors</a:t>
            </a:r>
          </a:p>
          <a:p>
            <a:pPr lvl="1"/>
            <a:r>
              <a:rPr lang="en-US" sz="2400" dirty="0"/>
              <a:t>Words are represented by a simple function of the counts of nearby words</a:t>
            </a:r>
          </a:p>
          <a:p>
            <a:r>
              <a:rPr lang="en-US" sz="2800" dirty="0">
                <a:solidFill>
                  <a:srgbClr val="0000FF"/>
                </a:solidFill>
              </a:rPr>
              <a:t>Word2vec</a:t>
            </a:r>
          </a:p>
          <a:p>
            <a:pPr lvl="1"/>
            <a:r>
              <a:rPr lang="en-US" sz="2400" dirty="0"/>
              <a:t>Dense vectors</a:t>
            </a:r>
          </a:p>
          <a:p>
            <a:pPr lvl="1"/>
            <a:r>
              <a:rPr lang="en-US" sz="2400" dirty="0"/>
              <a:t>Representation is created by training a classifier to distinguish nearby and far-away words</a:t>
            </a:r>
          </a:p>
        </p:txBody>
      </p:sp>
    </p:spTree>
    <p:extLst>
      <p:ext uri="{BB962C8B-B14F-4D97-AF65-F5344CB8AC3E}">
        <p14:creationId xmlns:p14="http://schemas.microsoft.com/office/powerpoint/2010/main" val="3848407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286E-F625-8846-8581-8C04EC85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words, vectors, and co-occurrence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D31AE-E201-4D49-AB98-DF55DEAB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71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C371-A20E-3449-A100-5603F9AA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4F4FE-2007-E043-B405-8FB245FCD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5" y="3200400"/>
            <a:ext cx="8737487" cy="148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32829-5579-0044-B177-C8647F94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" y="3213638"/>
            <a:ext cx="8711958" cy="1469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D1A96-C2E5-0943-ADD9-A7A57A074AA9}"/>
              </a:ext>
            </a:extLst>
          </p:cNvPr>
          <p:cNvSpPr txBox="1"/>
          <p:nvPr/>
        </p:nvSpPr>
        <p:spPr>
          <a:xfrm>
            <a:off x="822960" y="2207270"/>
            <a:ext cx="763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document is represented by a vector of words</a:t>
            </a:r>
          </a:p>
        </p:txBody>
      </p:sp>
    </p:spTree>
    <p:extLst>
      <p:ext uri="{BB962C8B-B14F-4D97-AF65-F5344CB8AC3E}">
        <p14:creationId xmlns:p14="http://schemas.microsoft.com/office/powerpoint/2010/main" val="140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7582-C8D6-4B4C-974A-95CC0FA7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document vectors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F0B48-3189-D046-A474-331B62D1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3" y="2057400"/>
            <a:ext cx="8548434" cy="3733798"/>
          </a:xfrm>
        </p:spPr>
      </p:pic>
    </p:spTree>
    <p:extLst>
      <p:ext uri="{BB962C8B-B14F-4D97-AF65-F5344CB8AC3E}">
        <p14:creationId xmlns:p14="http://schemas.microsoft.com/office/powerpoint/2010/main" val="2630024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3447-D06E-7F4F-96AD-52B28B1D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Vectors are the basis of information retrieval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97A0E-6E21-AB4B-A49A-EFDC8AF9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583385" cy="1447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B99D0-E0B8-DA4F-A6BC-50A75EDCF204}"/>
              </a:ext>
            </a:extLst>
          </p:cNvPr>
          <p:cNvSpPr txBox="1"/>
          <p:nvPr/>
        </p:nvSpPr>
        <p:spPr>
          <a:xfrm>
            <a:off x="685799" y="3317353"/>
            <a:ext cx="8278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Vectors are similar for the two comedies</a:t>
            </a:r>
          </a:p>
          <a:p>
            <a:r>
              <a:rPr lang="en-US" sz="3600" dirty="0"/>
              <a:t>Different than the history</a:t>
            </a:r>
          </a:p>
          <a:p>
            <a:r>
              <a:rPr lang="en-US" sz="3600" i="1" dirty="0"/>
              <a:t>	</a:t>
            </a:r>
            <a:endParaRPr lang="en-US" sz="3600" dirty="0"/>
          </a:p>
          <a:p>
            <a:r>
              <a:rPr lang="en-US" sz="3600" dirty="0"/>
              <a:t>Comedies have more fools and wit and fewer battles.</a:t>
            </a:r>
          </a:p>
        </p:txBody>
      </p:sp>
    </p:spTree>
    <p:extLst>
      <p:ext uri="{BB962C8B-B14F-4D97-AF65-F5344CB8AC3E}">
        <p14:creationId xmlns:p14="http://schemas.microsoft.com/office/powerpoint/2010/main" val="376492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C7D5-F149-BE46-BEF9-7AC2782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can be vectors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322EE-EEB3-A445-A71F-40BC0BB6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62200"/>
            <a:ext cx="8776138" cy="152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C6AF-7C63-BA43-9D3B-9299FAF3169E}"/>
              </a:ext>
            </a:extLst>
          </p:cNvPr>
          <p:cNvSpPr txBox="1"/>
          <p:nvPr/>
        </p:nvSpPr>
        <p:spPr>
          <a:xfrm>
            <a:off x="1143000" y="4572000"/>
            <a:ext cx="6999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battle</a:t>
            </a:r>
            <a:r>
              <a:rPr lang="en-US" sz="2800" dirty="0"/>
              <a:t> is "the kind of word that occurs in Julius Caesar and Henry V"</a:t>
            </a:r>
          </a:p>
          <a:p>
            <a:endParaRPr lang="en-US" sz="2800" dirty="0"/>
          </a:p>
          <a:p>
            <a:r>
              <a:rPr lang="en-US" sz="2800" i="1" dirty="0"/>
              <a:t>fool </a:t>
            </a:r>
            <a:r>
              <a:rPr lang="en-US" sz="2800" dirty="0"/>
              <a:t>is "the kind of word that occurs in comedies, especially Twelfth Night"</a:t>
            </a:r>
          </a:p>
        </p:txBody>
      </p:sp>
    </p:spTree>
    <p:extLst>
      <p:ext uri="{BB962C8B-B14F-4D97-AF65-F5344CB8AC3E}">
        <p14:creationId xmlns:p14="http://schemas.microsoft.com/office/powerpoint/2010/main" val="3679292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5779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781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7709" y="579120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92309" y="57912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316" y="286604"/>
            <a:ext cx="8521284" cy="1450757"/>
          </a:xfrm>
        </p:spPr>
        <p:txBody>
          <a:bodyPr>
            <a:normAutofit/>
          </a:bodyPr>
          <a:lstStyle/>
          <a:p>
            <a:r>
              <a:rPr lang="en-US" dirty="0"/>
              <a:t>More common: word-word matrix</a:t>
            </a:r>
            <a:br>
              <a:rPr lang="en-US" dirty="0"/>
            </a:br>
            <a:r>
              <a:rPr lang="en-US" dirty="0"/>
              <a:t>(or "term-context matrix")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8534400" cy="3333750"/>
          </a:xfrm>
        </p:spPr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/>
              <a:t>words</a:t>
            </a:r>
            <a:r>
              <a:rPr lang="en-US" sz="2800" dirty="0"/>
              <a:t> are similar in meaning if their context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4750" y="72390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684399" y="268605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673161" y="238125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937000"/>
              </p:ext>
            </p:extLst>
          </p:nvPr>
        </p:nvGraphicFramePr>
        <p:xfrm>
          <a:off x="649266" y="4800600"/>
          <a:ext cx="7987884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266" y="4800600"/>
                        <a:ext cx="7987884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F3EF14-D0EA-3648-A881-4A5986659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323990"/>
            <a:ext cx="7397599" cy="8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9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2B2-DA96-F749-AC1D-9C11BF68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14293-A28B-0B4A-860A-D4AA3E9B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5674287" cy="3749675"/>
          </a:xfrm>
        </p:spPr>
      </p:pic>
    </p:spTree>
    <p:extLst>
      <p:ext uri="{BB962C8B-B14F-4D97-AF65-F5344CB8AC3E}">
        <p14:creationId xmlns:p14="http://schemas.microsoft.com/office/powerpoint/2010/main" val="925009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2B04-9355-334F-AD9A-6B6EA83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from linear algebra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EEEBFA-13AF-7348-B6DB-F3B6F631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" y="2667000"/>
            <a:ext cx="8839200" cy="1163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9FBEB-6490-CC44-B388-9468134F7DF8}"/>
              </a:ext>
            </a:extLst>
          </p:cNvPr>
          <p:cNvSpPr txBox="1"/>
          <p:nvPr/>
        </p:nvSpPr>
        <p:spPr>
          <a:xfrm>
            <a:off x="1098313" y="4872335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96976-8783-DD49-B051-A534C929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191000"/>
            <a:ext cx="2199525" cy="1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5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sense or “concept” is the meaning component of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73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685800" y="857250"/>
            <a:ext cx="8686800" cy="4496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4221541"/>
            <a:ext cx="8610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endParaRPr lang="en-US" sz="28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800" dirty="0">
                <a:latin typeface="Calibri (Body)"/>
                <a:cs typeface="Calibri (Body)"/>
              </a:rPr>
              <a:t>Cos(</a:t>
            </a:r>
            <a:r>
              <a:rPr lang="en-US" sz="2800" i="1" dirty="0" err="1">
                <a:latin typeface="Calibri (Body)"/>
                <a:cs typeface="Calibri (Body)"/>
              </a:rPr>
              <a:t>v,w</a:t>
            </a:r>
            <a:r>
              <a:rPr lang="en-US" sz="2800" dirty="0">
                <a:latin typeface="Calibri (Body)"/>
                <a:cs typeface="Calibri (Body)"/>
              </a:rPr>
              <a:t>) is the cosine similarity of </a:t>
            </a:r>
            <a:r>
              <a:rPr lang="en-US" sz="2800" i="1" dirty="0">
                <a:latin typeface="Calibri (Body)"/>
                <a:cs typeface="Calibri (Body)"/>
              </a:rPr>
              <a:t>v</a:t>
            </a:r>
            <a:r>
              <a:rPr lang="en-US" sz="2800" dirty="0">
                <a:latin typeface="Calibri (Body)"/>
                <a:cs typeface="Calibri (Body)"/>
              </a:rPr>
              <a:t> and </a:t>
            </a:r>
            <a:r>
              <a:rPr lang="en-US" sz="2800" i="1" dirty="0">
                <a:latin typeface="Calibri (Body)"/>
                <a:cs typeface="Calibri (Body)"/>
              </a:rPr>
              <a:t>w</a:t>
            </a:r>
            <a:endParaRPr lang="en-US" sz="32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029200" y="5405023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5867400" y="5405022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540264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5403832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2" y="728216"/>
            <a:ext cx="11432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BFCFF"/>
                </a:solidFill>
              </a:rPr>
              <a:t>Sec. 6.3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95F18-CCD4-9C49-8134-63FE1681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95" y="4803279"/>
            <a:ext cx="2397446" cy="119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8DA65-28F6-6F41-A908-3E2DCE16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10" y="1435903"/>
            <a:ext cx="6595708" cy="25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5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9800"/>
            <a:ext cx="5334000" cy="3333750"/>
          </a:xfrm>
        </p:spPr>
        <p:txBody>
          <a:bodyPr/>
          <a:lstStyle/>
          <a:p>
            <a:r>
              <a:rPr lang="en-US" dirty="0"/>
              <a:t>-1: vectors point in opposite directions </a:t>
            </a:r>
          </a:p>
          <a:p>
            <a:r>
              <a:rPr lang="en-US" dirty="0"/>
              <a:t>+1:  vectors point in same directions</a:t>
            </a:r>
          </a:p>
          <a:p>
            <a:r>
              <a:rPr lang="en-US" dirty="0"/>
              <a:t>0: vectors are orthogonal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Frequency is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00700" y="190500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814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648200" y="106680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apricot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26670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apricot,information</a:t>
            </a:r>
            <a:r>
              <a:rPr lang="en-US" dirty="0"/>
              <a:t>) =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digital,information</a:t>
            </a:r>
            <a:r>
              <a:rPr lang="en-US" dirty="0"/>
              <a:t>) =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apricot,digital</a:t>
            </a:r>
            <a:r>
              <a:rPr lang="en-US" dirty="0"/>
              <a:t>) =</a:t>
            </a:r>
          </a:p>
          <a:p>
            <a:endParaRPr lang="en-US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04801" y="1828801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49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1828801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95801" y="31966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0" name="Equation" r:id="rId5" imgW="622300" imgH="215900" progId="Equation.3">
                  <p:embed/>
                </p:oleObj>
              </mc:Choice>
              <mc:Fallback>
                <p:oleObj name="Equation" r:id="rId5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5801" y="31966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15012" y="51953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1" name="Equation" r:id="rId7" imgW="622300" imgH="215900" progId="Equation.3">
                  <p:embed/>
                </p:oleObj>
              </mc:Choice>
              <mc:Fallback>
                <p:oleObj name="Equation" r:id="rId7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5012" y="51953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410200" y="406935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2" name="Equation" r:id="rId8" imgW="673100" imgH="215900" progId="Equation.3">
                  <p:embed/>
                </p:oleObj>
              </mc:Choice>
              <mc:Fallback>
                <p:oleObj name="Equation" r:id="rId8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0200" y="406935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486400" y="319667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3" name="Equation" r:id="rId10" imgW="673100" imgH="215900" progId="Equation.3">
                  <p:embed/>
                </p:oleObj>
              </mc:Choice>
              <mc:Fallback>
                <p:oleObj name="Equation" r:id="rId10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86400" y="319667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72001" y="521449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4" name="Equation" r:id="rId11" imgW="622300" imgH="215900" progId="Equation.3">
                  <p:embed/>
                </p:oleObj>
              </mc:Choice>
              <mc:Fallback>
                <p:oleObj name="Equation" r:id="rId11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2001" y="521449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353212" y="406935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5" name="Equation" r:id="rId13" imgW="622300" imgH="215900" progId="Equation.3">
                  <p:embed/>
                </p:oleObj>
              </mc:Choice>
              <mc:Fallback>
                <p:oleObj name="Equation" r:id="rId13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53212" y="406935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800600" y="2861120"/>
          <a:ext cx="1418544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6" name="Equation" r:id="rId14" imgW="901700" imgH="393700" progId="Equation.3">
                  <p:embed/>
                </p:oleObj>
              </mc:Choice>
              <mc:Fallback>
                <p:oleObj name="Equation" r:id="rId14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00600" y="2861120"/>
                        <a:ext cx="1418544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648200" y="37338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7" name="Equation" r:id="rId16" imgW="927100" imgH="393700" progId="Equation.3">
                  <p:embed/>
                </p:oleObj>
              </mc:Choice>
              <mc:Fallback>
                <p:oleObj name="Equation" r:id="rId16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48200" y="37338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886200" y="48006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8" name="Equation" r:id="rId18" imgW="927100" imgH="393700" progId="Equation.3">
                  <p:embed/>
                </p:oleObj>
              </mc:Choice>
              <mc:Fallback>
                <p:oleObj name="Equation" r:id="rId18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886200" y="48006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6858001" y="2920740"/>
          <a:ext cx="1220787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9" name="Equation" r:id="rId20" imgW="774700" imgH="419100" progId="Equation.3">
                  <p:embed/>
                </p:oleObj>
              </mc:Choice>
              <mc:Fallback>
                <p:oleObj name="Equation" r:id="rId20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58001" y="2920740"/>
                        <a:ext cx="1220787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629400" y="3810001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0" name="Equation" r:id="rId22" imgW="952500" imgH="419100" progId="Equation.3">
                  <p:embed/>
                </p:oleObj>
              </mc:Choice>
              <mc:Fallback>
                <p:oleObj name="Equation" r:id="rId22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29400" y="3810001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6096000" y="495300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1" name="Equation" r:id="rId24" imgW="241300" imgH="165100" progId="Equation.3">
                  <p:embed/>
                </p:oleObj>
              </mc:Choice>
              <mc:Fallback>
                <p:oleObj name="Equation" r:id="rId24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96000" y="495300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78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1098-6E16-1E45-BAEF-458E5DA5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cosines </a:t>
            </a:r>
            <a:br>
              <a:rPr lang="en-US" dirty="0"/>
            </a:br>
            <a:r>
              <a:rPr lang="en-US" dirty="0"/>
              <a:t>(well, angles)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0F5D-49EF-864D-B2EF-D35EDB62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2209800"/>
            <a:ext cx="7242863" cy="4232275"/>
          </a:xfrm>
        </p:spPr>
      </p:pic>
    </p:spTree>
    <p:extLst>
      <p:ext uri="{BB962C8B-B14F-4D97-AF65-F5344CB8AC3E}">
        <p14:creationId xmlns:p14="http://schemas.microsoft.com/office/powerpoint/2010/main" val="356712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3C39-A3FB-7848-82D3-74D9643E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But raw frequency is a bad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C3A-0656-4741-9877-4E979E58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Frequency is clearly useful; if </a:t>
            </a:r>
            <a:r>
              <a:rPr lang="en-US" sz="2800" i="1" dirty="0"/>
              <a:t>sugar</a:t>
            </a:r>
            <a:r>
              <a:rPr lang="en-US" sz="2800" dirty="0"/>
              <a:t> appears a lot near </a:t>
            </a:r>
            <a:r>
              <a:rPr lang="en-US" sz="2800" i="1" dirty="0"/>
              <a:t>apricot</a:t>
            </a:r>
            <a:r>
              <a:rPr lang="en-US" sz="2800" dirty="0"/>
              <a:t>, that's useful information.</a:t>
            </a:r>
          </a:p>
          <a:p>
            <a:pPr marL="0" indent="0">
              <a:buNone/>
            </a:pPr>
            <a:r>
              <a:rPr lang="en-US" sz="2800" dirty="0"/>
              <a:t>But overly frequent words like </a:t>
            </a:r>
            <a:r>
              <a:rPr lang="en-US" sz="2800" i="1" dirty="0"/>
              <a:t>the</a:t>
            </a:r>
            <a:r>
              <a:rPr lang="en-US" sz="2800" dirty="0"/>
              <a:t>, </a:t>
            </a:r>
            <a:r>
              <a:rPr lang="en-US" sz="2800" i="1" dirty="0"/>
              <a:t>it,</a:t>
            </a:r>
            <a:r>
              <a:rPr lang="en-US" sz="2800" dirty="0"/>
              <a:t> or </a:t>
            </a:r>
            <a:r>
              <a:rPr lang="en-US" sz="2800" i="1" dirty="0"/>
              <a:t>they</a:t>
            </a:r>
            <a:r>
              <a:rPr lang="en-US" sz="2800" dirty="0"/>
              <a:t> are not very informative about the context</a:t>
            </a:r>
          </a:p>
          <a:p>
            <a:pPr marL="0" indent="0">
              <a:buNone/>
            </a:pPr>
            <a:r>
              <a:rPr lang="en-US" sz="2800" dirty="0"/>
              <a:t>Need a function that resolves this frequency paradox!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23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8DA2-DBE7-5A40-A49E-7B1B1888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81177"/>
          </a:xfrm>
        </p:spPr>
        <p:txBody>
          <a:bodyPr/>
          <a:lstStyle/>
          <a:p>
            <a:r>
              <a:rPr lang="en-US" dirty="0" err="1"/>
              <a:t>tf-idf</a:t>
            </a:r>
            <a:r>
              <a:rPr lang="en-US" dirty="0"/>
              <a:t>: combine two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47B1-128E-E448-9977-833E1347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68" y="1142164"/>
            <a:ext cx="8308632" cy="4726930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tf</a:t>
            </a:r>
            <a:r>
              <a:rPr lang="en-US" sz="2400" b="1" dirty="0"/>
              <a:t>: term frequency</a:t>
            </a:r>
            <a:r>
              <a:rPr lang="en-US" sz="2400" dirty="0"/>
              <a:t>. frequency count (usually log-transformed):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 err="1"/>
              <a:t>Idf</a:t>
            </a:r>
            <a:r>
              <a:rPr lang="en-US" sz="2400" b="1" dirty="0"/>
              <a:t>: inverse document frequency: </a:t>
            </a:r>
            <a:r>
              <a:rPr lang="en-US" sz="2400" b="1" dirty="0" err="1"/>
              <a:t>tf</a:t>
            </a:r>
            <a:r>
              <a:rPr lang="en-US" sz="2400" b="1" dirty="0"/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C7C5-816F-394B-BF1D-93480012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95600"/>
            <a:ext cx="2800350" cy="1294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2382A-3C9B-6849-BAA4-89D7C68CFA83}"/>
              </a:ext>
            </a:extLst>
          </p:cNvPr>
          <p:cNvSpPr txBox="1"/>
          <p:nvPr/>
        </p:nvSpPr>
        <p:spPr>
          <a:xfrm>
            <a:off x="5791200" y="2895600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# of  docs in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3EB6-B508-0846-9384-BD0BB5456EBD}"/>
              </a:ext>
            </a:extLst>
          </p:cNvPr>
          <p:cNvSpPr txBox="1"/>
          <p:nvPr/>
        </p:nvSpPr>
        <p:spPr>
          <a:xfrm>
            <a:off x="5653197" y="4437180"/>
            <a:ext cx="27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 docs that have word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23397A6-9D76-F14A-BE2C-C759DF61ED2C}"/>
              </a:ext>
            </a:extLst>
          </p:cNvPr>
          <p:cNvSpPr/>
          <p:nvPr/>
        </p:nvSpPr>
        <p:spPr>
          <a:xfrm>
            <a:off x="4960307" y="3068877"/>
            <a:ext cx="864296" cy="388307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4FFB37-2E57-2A45-973F-10F199A5A1D5}"/>
              </a:ext>
            </a:extLst>
          </p:cNvPr>
          <p:cNvSpPr/>
          <p:nvPr/>
        </p:nvSpPr>
        <p:spPr>
          <a:xfrm flipV="1">
            <a:off x="4876800" y="4114800"/>
            <a:ext cx="776397" cy="457200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68A65-07F6-9842-8CA4-96AE954ED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61" y="5921751"/>
            <a:ext cx="2711573" cy="52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229F8-9A5B-FD4C-A22D-C3B6720AC912}"/>
              </a:ext>
            </a:extLst>
          </p:cNvPr>
          <p:cNvSpPr txBox="1"/>
          <p:nvPr/>
        </p:nvSpPr>
        <p:spPr>
          <a:xfrm>
            <a:off x="822959" y="5128892"/>
            <a:ext cx="557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tf-idf</a:t>
            </a:r>
            <a:r>
              <a:rPr lang="en-US" sz="2800" dirty="0"/>
              <a:t> value for word t in document 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5F20-0050-234C-8683-5819C1CF644B}"/>
              </a:ext>
            </a:extLst>
          </p:cNvPr>
          <p:cNvSpPr txBox="1"/>
          <p:nvPr/>
        </p:nvSpPr>
        <p:spPr>
          <a:xfrm>
            <a:off x="475254" y="4413704"/>
            <a:ext cx="43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Words like "the" or "good" have very low </a:t>
            </a:r>
            <a:r>
              <a:rPr lang="en-US" dirty="0" err="1">
                <a:solidFill>
                  <a:srgbClr val="0000FF"/>
                </a:solidFill>
              </a:rPr>
              <a:t>idf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1F521-4D37-354E-9A43-04CAB057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5" y="1708551"/>
            <a:ext cx="5340603" cy="8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62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248B-1848-9F49-9FC0-B9CD13B2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38B3-8744-0347-A4D7-CD726FB6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Compare two words using </a:t>
            </a:r>
            <a:r>
              <a:rPr lang="en-US" sz="3200" dirty="0" err="1"/>
              <a:t>tf-idf</a:t>
            </a:r>
            <a:r>
              <a:rPr lang="en-US" sz="3200" dirty="0"/>
              <a:t> cosine to see if they are similar</a:t>
            </a:r>
          </a:p>
          <a:p>
            <a:r>
              <a:rPr lang="en-US" sz="3200" dirty="0"/>
              <a:t>Compare two documents</a:t>
            </a:r>
          </a:p>
          <a:p>
            <a:pPr lvl="1"/>
            <a:r>
              <a:rPr lang="en-US" sz="2800" dirty="0"/>
              <a:t>Take the centroid of vectors of all the words in the document</a:t>
            </a:r>
          </a:p>
          <a:p>
            <a:pPr lvl="1"/>
            <a:r>
              <a:rPr lang="en-US" sz="2800" dirty="0"/>
              <a:t>Centroid document vector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7FDC8-7FBA-7B4C-8459-A4FF8D6F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876800"/>
            <a:ext cx="5064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51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/>
              <a:t>An alternative to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859866"/>
          </a:xfrm>
        </p:spPr>
        <p:txBody>
          <a:bodyPr>
            <a:noAutofit/>
          </a:bodyPr>
          <a:lstStyle/>
          <a:p>
            <a:r>
              <a:rPr lang="en-US" sz="3000" dirty="0"/>
              <a:t>Ask whether a context word is </a:t>
            </a:r>
            <a:r>
              <a:rPr lang="en-US" sz="3000" b="1" dirty="0"/>
              <a:t>particularly informative </a:t>
            </a:r>
            <a:r>
              <a:rPr lang="en-US" sz="3000" dirty="0"/>
              <a:t>about the target word.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Positive </a:t>
            </a:r>
            <a:r>
              <a:rPr lang="en-US" sz="3000" dirty="0" err="1">
                <a:solidFill>
                  <a:srgbClr val="0000FF"/>
                </a:solidFill>
              </a:rPr>
              <a:t>Pointwise</a:t>
            </a:r>
            <a:r>
              <a:rPr lang="en-US" sz="3000" dirty="0">
                <a:solidFill>
                  <a:srgbClr val="0000FF"/>
                </a:solidFill>
              </a:rPr>
              <a:t> Mutual Information (PPMI)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37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467600" cy="9144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Pointwise mutual information</a:t>
                </a:r>
                <a:r>
                  <a:rPr lang="en-US" sz="2800" dirty="0"/>
                  <a:t>: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Do events x and y co-occur more than if they were independent?</a:t>
                </a:r>
              </a:p>
              <a:p>
                <a:pPr lvl="1"/>
                <a:endParaRPr lang="en-US" sz="1100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endParaRPr lang="en-US" sz="28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800" b="1" dirty="0"/>
                  <a:t>PMI between two words</a:t>
                </a:r>
                <a:r>
                  <a:rPr lang="en-US" sz="2800" dirty="0"/>
                  <a:t>: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  <a:blipFill>
                <a:blip r:embed="rId4"/>
                <a:stretch>
                  <a:fillRect l="-2885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27148"/>
              </p:ext>
            </p:extLst>
          </p:nvPr>
        </p:nvGraphicFramePr>
        <p:xfrm>
          <a:off x="2971800" y="297180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7180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022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903" y="685800"/>
            <a:ext cx="8235297" cy="74295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Positive </a:t>
            </a:r>
            <a:r>
              <a:rPr lang="en-US" sz="4400" dirty="0" err="1"/>
              <a:t>Pointwise</a:t>
            </a:r>
            <a:r>
              <a:rPr lang="en-US" sz="4400" dirty="0"/>
              <a:t> Mutual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PMI ranges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800"/>
                      <m:t>to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8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But the negative values are problematic</a:t>
                </a:r>
              </a:p>
              <a:p>
                <a:pPr marL="685800" lvl="2" indent="-342900"/>
                <a:r>
                  <a:rPr lang="en-US" sz="2800" dirty="0"/>
                  <a:t>Things are co-occurring </a:t>
                </a:r>
                <a:r>
                  <a:rPr lang="en-US" sz="2800" b="1" dirty="0"/>
                  <a:t>less than </a:t>
                </a:r>
                <a:r>
                  <a:rPr lang="en-US" sz="2800" dirty="0"/>
                  <a:t>we expect by chance</a:t>
                </a:r>
              </a:p>
              <a:p>
                <a:pPr marL="685800" lvl="2" indent="-342900"/>
                <a:r>
                  <a:rPr lang="en-US" sz="2800" dirty="0"/>
                  <a:t>Unreliable without enormous corpora</a:t>
                </a:r>
              </a:p>
              <a:p>
                <a:pPr marL="1028700" lvl="3" indent="-342900"/>
                <a:r>
                  <a:rPr lang="en-US" sz="2400" dirty="0"/>
                  <a:t>Imagine w1 and w2 whose probability is each 10</a:t>
                </a:r>
                <a:r>
                  <a:rPr lang="en-US" sz="2400" baseline="30000" dirty="0"/>
                  <a:t>-6</a:t>
                </a:r>
                <a:endParaRPr lang="en-US" sz="2400" dirty="0"/>
              </a:p>
              <a:p>
                <a:pPr marL="1028700" lvl="3" indent="-342900"/>
                <a:r>
                  <a:rPr lang="en-US" sz="2400" dirty="0"/>
                  <a:t>Hard to be sure p(w1,w2) is significantly different than 10</a:t>
                </a:r>
                <a:r>
                  <a:rPr lang="en-US" sz="2400" baseline="30000" dirty="0"/>
                  <a:t>-12</a:t>
                </a:r>
                <a:r>
                  <a:rPr lang="en-US" sz="2400" dirty="0"/>
                  <a:t> </a:t>
                </a:r>
              </a:p>
              <a:p>
                <a:pPr marL="685800" lvl="2" indent="-342900"/>
                <a:r>
                  <a:rPr lang="en-US" sz="2800" dirty="0"/>
                  <a:t>Plus it’s not clear people are good at “</a:t>
                </a:r>
                <a:r>
                  <a:rPr lang="en-US" sz="2800" dirty="0" err="1"/>
                  <a:t>unrelatedness</a:t>
                </a:r>
                <a:r>
                  <a:rPr lang="en-US" sz="2800" dirty="0"/>
                  <a:t>”</a:t>
                </a:r>
              </a:p>
              <a:p>
                <a:pPr marL="342900" lvl="1" indent="-342900"/>
                <a:r>
                  <a:rPr lang="en-US" sz="2800" dirty="0"/>
                  <a:t>So we just replace negative PMI values by 0</a:t>
                </a:r>
              </a:p>
              <a:p>
                <a:pPr marL="342900" lvl="1" indent="-342900"/>
                <a:r>
                  <a:rPr lang="en-US" sz="2800" dirty="0"/>
                  <a:t>Positive PMI (PPMI) between word1 and word2:</a:t>
                </a: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MI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lvl="1"/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  <a:blipFill>
                <a:blip r:embed="rId3"/>
                <a:stretch>
                  <a:fillRect l="-2542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11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relations between 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63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066800"/>
            <a:ext cx="8458199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534400" cy="3333750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14600"/>
            <a:ext cx="3505200" cy="83164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1001" y="342900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1" y="342900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133601" y="304800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1" y="304800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86200" y="304800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8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6200" y="304800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41364" y="4962526"/>
          <a:ext cx="1857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9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1364" y="4962526"/>
                        <a:ext cx="18573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352800" y="4876801"/>
          <a:ext cx="3194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0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2800" y="4876801"/>
                        <a:ext cx="3194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118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895600"/>
            <a:ext cx="31242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p(w=</a:t>
            </a:r>
            <a:r>
              <a:rPr lang="en-US" dirty="0" err="1"/>
              <a:t>information,c</a:t>
            </a:r>
            <a:r>
              <a:rPr lang="en-US" dirty="0"/>
              <a:t>=data) = </a:t>
            </a:r>
          </a:p>
          <a:p>
            <a:pPr marL="0" indent="0">
              <a:buNone/>
            </a:pPr>
            <a:r>
              <a:rPr lang="en-US" dirty="0"/>
              <a:t>p(w=information) =</a:t>
            </a:r>
          </a:p>
          <a:p>
            <a:pPr marL="0" indent="0">
              <a:buNone/>
            </a:pPr>
            <a:r>
              <a:rPr lang="en-US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48000" y="868778"/>
          <a:ext cx="5556250" cy="184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0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868778"/>
                        <a:ext cx="5556250" cy="184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24000" y="3752501"/>
          <a:ext cx="6096000" cy="224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1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3752501"/>
                        <a:ext cx="6096000" cy="2248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33801" y="2910370"/>
            <a:ext cx="6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1" y="291037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1" y="3276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1" y="3276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7801" y="364283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2634" y="3642830"/>
            <a:ext cx="6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219200" y="1219200"/>
          <a:ext cx="17321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2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1219200"/>
                        <a:ext cx="173218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724401" y="2667000"/>
          <a:ext cx="1321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3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24401" y="2667000"/>
                        <a:ext cx="1321663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553200" y="2666936"/>
          <a:ext cx="1295400" cy="102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4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53200" y="2666936"/>
                        <a:ext cx="1295400" cy="102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227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76350" y="1535114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1535114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3200400"/>
            <a:ext cx="4267200" cy="609600"/>
          </a:xfrm>
        </p:spPr>
        <p:txBody>
          <a:bodyPr/>
          <a:lstStyle/>
          <a:p>
            <a:r>
              <a:rPr lang="en-US" dirty="0" err="1"/>
              <a:t>pmi</a:t>
            </a:r>
            <a:r>
              <a:rPr lang="en-US" dirty="0"/>
              <a:t>(</a:t>
            </a:r>
            <a:r>
              <a:rPr lang="en-US" dirty="0" err="1"/>
              <a:t>information,data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200400" y="990601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990601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38200" y="38735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name="Worksheet" r:id="rId7" imgW="5969000" imgH="1917700" progId="Excel.Sheet.12">
                  <p:embed/>
                </p:oleObj>
              </mc:Choice>
              <mc:Fallback>
                <p:oleObj name="Worksheet" r:id="rId7" imgW="5969000" imgH="1917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38735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32004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320040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1" y="320040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= .58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8749" y="366926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(.57 using full precision)</a:t>
            </a:r>
          </a:p>
        </p:txBody>
      </p:sp>
    </p:spTree>
    <p:extLst>
      <p:ext uri="{BB962C8B-B14F-4D97-AF65-F5344CB8AC3E}">
        <p14:creationId xmlns:p14="http://schemas.microsoft.com/office/powerpoint/2010/main" val="22594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PMI is biased toward infrequent events</a:t>
            </a:r>
          </a:p>
          <a:p>
            <a:pPr lvl="1"/>
            <a:r>
              <a:rPr lang="en-US" sz="2800" dirty="0"/>
              <a:t>Very rare words have very high PMI values</a:t>
            </a:r>
          </a:p>
          <a:p>
            <a:r>
              <a:rPr lang="en-US" sz="3200" dirty="0"/>
              <a:t>Two solutions:</a:t>
            </a:r>
          </a:p>
          <a:p>
            <a:pPr lvl="1"/>
            <a:r>
              <a:rPr lang="en-US" sz="2800" dirty="0"/>
              <a:t>Give rare words slightly higher probabilities</a:t>
            </a:r>
          </a:p>
          <a:p>
            <a:pPr lvl="1"/>
            <a:r>
              <a:rPr lang="en-US" sz="2800" dirty="0"/>
              <a:t>Use add-one smoothing (which has a similar effect)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80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90600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/>
              <a:t>Weighting PMI: Giving rare context words slightly higher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Raise the context probabilities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This helps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 for rare </a:t>
                </a:r>
                <a:r>
                  <a:rPr lang="en-US" sz="2800" i="1" dirty="0"/>
                  <a:t>c</a:t>
                </a:r>
              </a:p>
              <a:p>
                <a:r>
                  <a:rPr lang="en-US" sz="2800" dirty="0"/>
                  <a:t>Consider two events, P(a) = .99 and P(b)=.01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=.97</m:t>
                    </m:r>
                  </m:oMath>
                </a14:m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</m:t>
                    </m:r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03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  <a:blipFill>
                <a:blip r:embed="rId2"/>
                <a:stretch>
                  <a:fillRect l="-2679"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1"/>
            <a:ext cx="4472660" cy="15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0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82751" y="1219200"/>
          <a:ext cx="535189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7" name="Worksheet" r:id="rId3" imgW="5778500" imgH="1892300" progId="Excel.Sheet.12">
                  <p:embed/>
                </p:oleObj>
              </mc:Choice>
              <mc:Fallback>
                <p:oleObj name="Worksheet" r:id="rId3" imgW="5778500" imgH="18923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2751" y="1219200"/>
                        <a:ext cx="535189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4800" y="342900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8" name="Worksheet" r:id="rId5" imgW="6921500" imgH="2374900" progId="Excel.Sheet.12">
                  <p:embed/>
                </p:oleObj>
              </mc:Choice>
              <mc:Fallback>
                <p:oleObj name="Worksheet" r:id="rId5" imgW="6921500" imgH="23749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342900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663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144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PPMI versus add-2 smoothed PPMI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43000" y="387350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1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87350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41400" y="18288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Worksheet" r:id="rId5" imgW="5969000" imgH="1917700" progId="Excel.Sheet.12">
                  <p:embed/>
                </p:oleObj>
              </mc:Choice>
              <mc:Fallback>
                <p:oleObj name="Worksheet" r:id="rId5" imgW="5969000" imgH="1917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1400" y="18288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15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7D8C-D1CA-854F-9DD1-9FA2845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for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576B-B5E6-F743-866A-DD70D4F2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Survey of Lexical Semantics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Idea of Embeddings: Represent a word as a function of its distribution with other words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 err="1"/>
              <a:t>Tf-idf</a:t>
            </a: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Cosines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PPMI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Next lecture: sparse embeddings, word2vec</a:t>
            </a:r>
          </a:p>
        </p:txBody>
      </p:sp>
    </p:spTree>
    <p:extLst>
      <p:ext uri="{BB962C8B-B14F-4D97-AF65-F5344CB8AC3E}">
        <p14:creationId xmlns:p14="http://schemas.microsoft.com/office/powerpoint/2010/main" val="153502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762000"/>
            <a:ext cx="7467600" cy="152400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371600"/>
            <a:ext cx="8534400" cy="3333750"/>
          </a:xfrm>
        </p:spPr>
        <p:txBody>
          <a:bodyPr>
            <a:noAutofit/>
          </a:bodyPr>
          <a:lstStyle/>
          <a:p>
            <a:r>
              <a:rPr lang="en-US" sz="3600" dirty="0"/>
              <a:t>Synonyms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Water / H</a:t>
            </a:r>
            <a:r>
              <a:rPr lang="en-US" sz="3200" baseline="-25000" dirty="0"/>
              <a:t>2</a:t>
            </a:r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5771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Note that there are probably no examples of perfect synonymy.</a:t>
            </a:r>
          </a:p>
          <a:p>
            <a:pPr lvl="1"/>
            <a:r>
              <a:rPr lang="en-US" sz="2800" dirty="0"/>
              <a:t>Even if many aspects of meaning are identical</a:t>
            </a:r>
          </a:p>
          <a:p>
            <a:pPr lvl="1"/>
            <a:r>
              <a:rPr lang="en-US" sz="2800" dirty="0"/>
              <a:t>Still may not preserve the acceptability based on notions of politeness, slang, register, genre, etc.</a:t>
            </a:r>
          </a:p>
          <a:p>
            <a:r>
              <a:rPr lang="en-US" sz="3200" dirty="0"/>
              <a:t>The Linguistic Principle of Contrast:</a:t>
            </a:r>
          </a:p>
          <a:p>
            <a:pPr lvl="1"/>
            <a:r>
              <a:rPr lang="en-US" sz="2600" dirty="0"/>
              <a:t>Difference in form -&gt; difference in meaning</a:t>
            </a:r>
          </a:p>
        </p:txBody>
      </p:sp>
    </p:spTree>
    <p:extLst>
      <p:ext uri="{BB962C8B-B14F-4D97-AF65-F5344CB8AC3E}">
        <p14:creationId xmlns:p14="http://schemas.microsoft.com/office/powerpoint/2010/main" val="65646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r>
              <a:rPr lang="en-US" dirty="0"/>
              <a:t>?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sz="4000" dirty="0"/>
              <a:t>Water/H</a:t>
            </a:r>
            <a:r>
              <a:rPr lang="en-US" sz="4000" baseline="-25000" dirty="0"/>
              <a:t>2</a:t>
            </a:r>
            <a:r>
              <a:rPr lang="en-US" sz="4000" dirty="0"/>
              <a:t>0</a:t>
            </a:r>
          </a:p>
          <a:p>
            <a:pPr marL="201168" lvl="1" indent="0">
              <a:buNone/>
            </a:pPr>
            <a:r>
              <a:rPr lang="en-US" sz="4000" dirty="0"/>
              <a:t>Big/large</a:t>
            </a:r>
          </a:p>
          <a:p>
            <a:pPr marL="201168" lvl="1" indent="0">
              <a:buNone/>
            </a:pPr>
            <a:r>
              <a:rPr lang="en-US" sz="4000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39188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35106</TotalTime>
  <Words>2175</Words>
  <Application>Microsoft Macintosh PowerPoint</Application>
  <PresentationFormat>On-screen Show (4:3)</PresentationFormat>
  <Paragraphs>409</Paragraphs>
  <Slides>68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3" baseType="lpstr">
      <vt:lpstr>Calibri (Body)</vt:lpstr>
      <vt:lpstr>ＭＳ Ｐゴシック</vt:lpstr>
      <vt:lpstr>Arial</vt:lpstr>
      <vt:lpstr>Calibri</vt:lpstr>
      <vt:lpstr>Calibri Light</vt:lpstr>
      <vt:lpstr>Cambria Math</vt:lpstr>
      <vt:lpstr>Courier</vt:lpstr>
      <vt:lpstr>Lucida Sans</vt:lpstr>
      <vt:lpstr>Tahoma</vt:lpstr>
      <vt:lpstr>Times</vt:lpstr>
      <vt:lpstr>Times New Roman</vt:lpstr>
      <vt:lpstr>Wingdings</vt:lpstr>
      <vt:lpstr>Retrospect</vt:lpstr>
      <vt:lpstr>Worksheet</vt:lpstr>
      <vt:lpstr>Equation</vt:lpstr>
      <vt:lpstr>PowerPoint Presentation</vt:lpstr>
      <vt:lpstr>What do words mean?</vt:lpstr>
      <vt:lpstr>Words, Lemmas, Senses, Definitions</vt:lpstr>
      <vt:lpstr>Lemma pepper</vt:lpstr>
      <vt:lpstr>A sense or “concept” is the meaning component of a word</vt:lpstr>
      <vt:lpstr>There are relations between senses</vt:lpstr>
      <vt:lpstr>Relation: Synonymity</vt:lpstr>
      <vt:lpstr>Relation: Synonymity</vt:lpstr>
      <vt:lpstr>Relation: Synonymity?</vt:lpstr>
      <vt:lpstr>Relation: Antonymy</vt:lpstr>
      <vt:lpstr>Relation: Similarity</vt:lpstr>
      <vt:lpstr>Ask humans how similar 2 words are</vt:lpstr>
      <vt:lpstr>Relation: Word relatedness</vt:lpstr>
      <vt:lpstr>Semantic field</vt:lpstr>
      <vt:lpstr>Relation: Superordinate/ subordinate</vt:lpstr>
      <vt:lpstr>These levels are not symmetric</vt:lpstr>
      <vt:lpstr>Name these items</vt:lpstr>
      <vt:lpstr>PowerPoint Presentation</vt:lpstr>
      <vt:lpstr>Cluster of Interactional Properties</vt:lpstr>
      <vt:lpstr>The basic level</vt:lpstr>
      <vt:lpstr>Connotation</vt:lpstr>
      <vt:lpstr>So far</vt:lpstr>
      <vt:lpstr>But how to define a concept?</vt:lpstr>
      <vt:lpstr>Classical (“Aristotelian”) Theory of Concepts</vt:lpstr>
      <vt:lpstr>Problem 1: The features are complex and may be context-dependent</vt:lpstr>
      <vt:lpstr>The category depends on complex features of the object (diameter, etc)</vt:lpstr>
      <vt:lpstr>The category depends on the context! (If there is food in it, it’s a bowl)</vt:lpstr>
      <vt:lpstr>Labov’s definition of cup</vt:lpstr>
      <vt:lpstr>Ludwig Wittgenstein (1889-1951)</vt:lpstr>
      <vt:lpstr>Wittgenstein (1945) Philosophical Investigations. Paragraphs 66,67</vt:lpstr>
      <vt:lpstr>What is a game?</vt:lpstr>
      <vt:lpstr>Wittgenstein’s thought experiment on "What is a game”:</vt:lpstr>
      <vt:lpstr>Family Resemblance</vt:lpstr>
      <vt:lpstr>How about a radically different approach?</vt:lpstr>
      <vt:lpstr>Ludwig Wittgenstein</vt:lpstr>
      <vt:lpstr>Let's define words by their usages</vt:lpstr>
      <vt:lpstr>What does ongchoi mean?</vt:lpstr>
      <vt:lpstr>Ong choi: Ipomoea aquatica  "Water Spinach"</vt:lpstr>
      <vt:lpstr>We'll build a new model of meaning focusing on similarity</vt:lpstr>
      <vt:lpstr>We define a word as a vector</vt:lpstr>
      <vt:lpstr>We'll introduce 2 kinds of embeddings</vt:lpstr>
      <vt:lpstr>Review: words, vectors, and co-occurrence matrices</vt:lpstr>
      <vt:lpstr>Term-document matrix</vt:lpstr>
      <vt:lpstr>Visualizing document vectors</vt:lpstr>
      <vt:lpstr>Vectors are the basis of information retrieval</vt:lpstr>
      <vt:lpstr>Words can be vectors too</vt:lpstr>
      <vt:lpstr>More common: word-word matrix (or "term-context matrix")</vt:lpstr>
      <vt:lpstr>PowerPoint Presentation</vt:lpstr>
      <vt:lpstr>Reminders from linear algebra</vt:lpstr>
      <vt:lpstr>Cosine for computing similarity</vt:lpstr>
      <vt:lpstr>Cosine as a similarity metric</vt:lpstr>
      <vt:lpstr>PowerPoint Presentation</vt:lpstr>
      <vt:lpstr>Visualizing cosines  (well, angles)</vt:lpstr>
      <vt:lpstr> But raw frequency is a bad representation</vt:lpstr>
      <vt:lpstr>tf-idf: combine two factors</vt:lpstr>
      <vt:lpstr>Summary: tf-idf</vt:lpstr>
      <vt:lpstr>An alternative to tf-idf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Weighting PMI</vt:lpstr>
      <vt:lpstr>Weighting PMI: Giving rare context words slightly higher probability</vt:lpstr>
      <vt:lpstr>Use Laplace (add-1) smoothing</vt:lpstr>
      <vt:lpstr>PowerPoint Presentation</vt:lpstr>
      <vt:lpstr>PPMI versus add-2 smoothed PPMI</vt:lpstr>
      <vt:lpstr>Summary for Part I</vt:lpstr>
    </vt:vector>
  </TitlesOfParts>
  <Company>Carnegie Mellon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Microsoft Office User</cp:lastModifiedBy>
  <cp:revision>1682</cp:revision>
  <cp:lastPrinted>2018-08-13T23:14:25Z</cp:lastPrinted>
  <dcterms:created xsi:type="dcterms:W3CDTF">2009-06-12T17:14:38Z</dcterms:created>
  <dcterms:modified xsi:type="dcterms:W3CDTF">2018-09-08T04:14:38Z</dcterms:modified>
</cp:coreProperties>
</file>